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4"/>
  </p:notesMasterIdLst>
  <p:handoutMasterIdLst>
    <p:handoutMasterId r:id="rId25"/>
  </p:handoutMasterIdLst>
  <p:sldIdLst>
    <p:sldId id="547" r:id="rId2"/>
    <p:sldId id="550" r:id="rId3"/>
    <p:sldId id="558" r:id="rId4"/>
    <p:sldId id="750" r:id="rId5"/>
    <p:sldId id="759" r:id="rId6"/>
    <p:sldId id="768" r:id="rId7"/>
    <p:sldId id="769" r:id="rId8"/>
    <p:sldId id="771" r:id="rId9"/>
    <p:sldId id="770" r:id="rId10"/>
    <p:sldId id="776" r:id="rId11"/>
    <p:sldId id="782" r:id="rId12"/>
    <p:sldId id="748" r:id="rId13"/>
    <p:sldId id="773" r:id="rId14"/>
    <p:sldId id="774" r:id="rId15"/>
    <p:sldId id="775" r:id="rId16"/>
    <p:sldId id="760" r:id="rId17"/>
    <p:sldId id="761" r:id="rId18"/>
    <p:sldId id="762" r:id="rId19"/>
    <p:sldId id="562" r:id="rId20"/>
    <p:sldId id="554" r:id="rId21"/>
    <p:sldId id="552" r:id="rId22"/>
    <p:sldId id="553" r:id="rId23"/>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47"/>
    <a:srgbClr val="FF7F7F"/>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93" autoAdjust="0"/>
    <p:restoredTop sz="94660"/>
  </p:normalViewPr>
  <p:slideViewPr>
    <p:cSldViewPr>
      <p:cViewPr varScale="1">
        <p:scale>
          <a:sx n="109" d="100"/>
          <a:sy n="109" d="100"/>
        </p:scale>
        <p:origin x="1296" y="126"/>
      </p:cViewPr>
      <p:guideLst>
        <p:guide orient="horz" pos="2160"/>
        <p:guide pos="2880"/>
      </p:guideLst>
    </p:cSldViewPr>
  </p:slideViewPr>
  <p:notesTextViewPr>
    <p:cViewPr>
      <p:scale>
        <a:sx n="100" d="100"/>
        <a:sy n="100" d="100"/>
      </p:scale>
      <p:origin x="0" y="0"/>
    </p:cViewPr>
  </p:notesTextViewPr>
  <p:notesViewPr>
    <p:cSldViewPr>
      <p:cViewPr varScale="1">
        <p:scale>
          <a:sx n="123" d="100"/>
          <a:sy n="123" d="100"/>
        </p:scale>
        <p:origin x="-2160" y="-108"/>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2019-10-24</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10/24/2019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Strings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smtClean="0"/>
              <a:t>Character arrays</a:t>
            </a:r>
            <a:br>
              <a:rPr lang="en-CA" dirty="0" smtClean="0"/>
            </a:br>
            <a:r>
              <a:rPr lang="en-CA" sz="3200" dirty="0" smtClean="0"/>
              <a:t>C-style strings</a:t>
            </a:r>
            <a:endParaRPr lang="en-CA" sz="4400"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Printing of strings</a:t>
            </a:r>
            <a:endParaRPr lang="en-CA" dirty="0"/>
          </a:p>
        </p:txBody>
      </p:sp>
      <p:sp>
        <p:nvSpPr>
          <p:cNvPr id="3" name="Content Placeholder 2"/>
          <p:cNvSpPr>
            <a:spLocks noGrp="1"/>
          </p:cNvSpPr>
          <p:nvPr>
            <p:ph idx="1"/>
          </p:nvPr>
        </p:nvSpPr>
        <p:spPr/>
        <p:txBody>
          <a:bodyPr/>
          <a:lstStyle/>
          <a:p>
            <a:r>
              <a:rPr lang="en-CA" dirty="0" smtClean="0"/>
              <a:t>The </a:t>
            </a:r>
            <a:r>
              <a:rPr lang="en-CA" dirty="0" smtClean="0">
                <a:latin typeface="Consolas" panose="020B0609020204030204" pitchFamily="49" charset="0"/>
              </a:rPr>
              <a:t>std::cout</a:t>
            </a:r>
            <a:r>
              <a:rPr lang="en-CA" dirty="0" smtClean="0"/>
              <a:t> object </a:t>
            </a:r>
            <a:r>
              <a:rPr lang="en-CA" dirty="0" smtClean="0"/>
              <a:t>treats character arrays as special:</a:t>
            </a:r>
            <a:endParaRPr lang="en-CA" dirty="0" smtClean="0"/>
          </a:p>
          <a:p>
            <a:pPr lvl="1"/>
            <a:r>
              <a:rPr lang="en-CA" dirty="0" smtClean="0"/>
              <a:t>It is assumed that if you are printing a character array, that array is a </a:t>
            </a:r>
            <a:r>
              <a:rPr lang="en-CA" dirty="0" smtClean="0"/>
              <a:t>string</a:t>
            </a:r>
          </a:p>
          <a:p>
            <a:pPr marL="1314450" lvl="3" indent="0">
              <a:buNone/>
            </a:pPr>
            <a:endParaRPr lang="en-CA" sz="1800" dirty="0" smtClean="0">
              <a:latin typeface="Consolas" panose="020B0609020204030204" pitchFamily="49" charset="0"/>
              <a:cs typeface="Consolas" panose="020B0609020204030204" pitchFamily="49" charset="0"/>
            </a:endParaRPr>
          </a:p>
          <a:p>
            <a:pPr marL="1314450" lvl="3" indent="0">
              <a:buNone/>
            </a:pPr>
            <a:r>
              <a:rPr lang="en-CA" sz="1800" dirty="0" smtClean="0">
                <a:latin typeface="Consolas" panose="020B0609020204030204" pitchFamily="49" charset="0"/>
                <a:cs typeface="Consolas" panose="020B0609020204030204" pitchFamily="49" charset="0"/>
              </a:rPr>
              <a:t>#</a:t>
            </a:r>
            <a:r>
              <a:rPr lang="en-CA" sz="1800" dirty="0" smtClean="0">
                <a:latin typeface="Consolas" panose="020B0609020204030204" pitchFamily="49" charset="0"/>
                <a:cs typeface="Consolas" panose="020B0609020204030204" pitchFamily="49" charset="0"/>
              </a:rPr>
              <a:t>include &lt;iostream&gt;</a:t>
            </a:r>
          </a:p>
          <a:p>
            <a:pPr marL="1314450" lvl="3" indent="0">
              <a:buNone/>
            </a:pPr>
            <a:endParaRPr lang="en-CA" sz="1800" dirty="0">
              <a:latin typeface="Consolas" panose="020B0609020204030204" pitchFamily="49" charset="0"/>
              <a:cs typeface="Consolas" panose="020B0609020204030204" pitchFamily="49" charset="0"/>
            </a:endParaRPr>
          </a:p>
          <a:p>
            <a:pPr marL="1314450" lvl="3" indent="0">
              <a:buNone/>
            </a:pPr>
            <a:r>
              <a:rPr lang="en-CA" sz="1800" dirty="0" smtClean="0">
                <a:latin typeface="Consolas" panose="020B0609020204030204" pitchFamily="49" charset="0"/>
                <a:cs typeface="Consolas" panose="020B0609020204030204" pitchFamily="49" charset="0"/>
              </a:rPr>
              <a:t>int main();</a:t>
            </a:r>
          </a:p>
          <a:p>
            <a:pPr marL="1314450" lvl="3" indent="0">
              <a:buNone/>
            </a:pPr>
            <a:endParaRPr lang="en-CA" sz="1800" dirty="0">
              <a:latin typeface="Consolas" panose="020B0609020204030204" pitchFamily="49" charset="0"/>
              <a:cs typeface="Consolas" panose="020B0609020204030204" pitchFamily="49" charset="0"/>
            </a:endParaRPr>
          </a:p>
          <a:p>
            <a:pPr marL="1314450" lvl="3" indent="0">
              <a:buNone/>
            </a:pPr>
            <a:r>
              <a:rPr lang="en-CA" sz="1800" dirty="0" smtClean="0">
                <a:latin typeface="Consolas" panose="020B0609020204030204" pitchFamily="49" charset="0"/>
                <a:cs typeface="Consolas" panose="020B0609020204030204" pitchFamily="49" charset="0"/>
              </a:rPr>
              <a:t>int main() {</a:t>
            </a:r>
          </a:p>
          <a:p>
            <a:pPr marL="1314450" lvl="3"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char </a:t>
            </a:r>
            <a:r>
              <a:rPr lang="en-CA" sz="1800" dirty="0" err="1" smtClean="0">
                <a:latin typeface="Consolas" panose="020B0609020204030204" pitchFamily="49" charset="0"/>
                <a:cs typeface="Consolas" panose="020B0609020204030204" pitchFamily="49" charset="0"/>
              </a:rPr>
              <a:t>s_hi</a:t>
            </a:r>
            <a:r>
              <a:rPr lang="en-CA" sz="1800" dirty="0" smtClean="0">
                <a:latin typeface="Consolas" panose="020B0609020204030204" pitchFamily="49" charset="0"/>
                <a:cs typeface="Consolas" panose="020B0609020204030204" pitchFamily="49" charset="0"/>
              </a:rPr>
              <a:t>[]</a:t>
            </a:r>
            <a:r>
              <a:rPr lang="en-CA" sz="1800" dirty="0" smtClean="0">
                <a:latin typeface="Consolas" panose="020B0609020204030204" pitchFamily="49" charset="0"/>
                <a:cs typeface="Consolas" panose="020B0609020204030204" pitchFamily="49" charset="0"/>
              </a:rPr>
              <a:t>{"</a:t>
            </a:r>
            <a:r>
              <a:rPr lang="en-CA" sz="1800" dirty="0" smtClean="0">
                <a:latin typeface="Consolas" panose="020B0609020204030204" pitchFamily="49" charset="0"/>
                <a:cs typeface="Consolas" panose="020B0609020204030204" pitchFamily="49" charset="0"/>
              </a:rPr>
              <a:t>Hello world!"};</a:t>
            </a:r>
          </a:p>
          <a:p>
            <a:pPr marL="1314450" lvl="3"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std::cout &lt;&lt; </a:t>
            </a:r>
            <a:r>
              <a:rPr lang="en-CA" sz="1800" dirty="0" err="1" smtClean="0">
                <a:latin typeface="Consolas" panose="020B0609020204030204" pitchFamily="49" charset="0"/>
                <a:cs typeface="Consolas" panose="020B0609020204030204" pitchFamily="49" charset="0"/>
              </a:rPr>
              <a:t>s_hi</a:t>
            </a:r>
            <a:r>
              <a:rPr lang="en-CA" sz="1800" dirty="0" smtClean="0">
                <a:latin typeface="Consolas" panose="020B0609020204030204" pitchFamily="49" charset="0"/>
                <a:cs typeface="Consolas" panose="020B0609020204030204" pitchFamily="49" charset="0"/>
              </a:rPr>
              <a:t> &lt;&lt; std::</a:t>
            </a:r>
            <a:r>
              <a:rPr lang="en-CA" sz="1800" dirty="0" err="1" smtClean="0">
                <a:latin typeface="Consolas" panose="020B0609020204030204" pitchFamily="49" charset="0"/>
                <a:cs typeface="Consolas" panose="020B0609020204030204" pitchFamily="49" charset="0"/>
              </a:rPr>
              <a:t>endl</a:t>
            </a:r>
            <a:r>
              <a:rPr lang="en-CA" sz="1800" dirty="0" smtClean="0">
                <a:latin typeface="Consolas" panose="020B0609020204030204" pitchFamily="49" charset="0"/>
                <a:cs typeface="Consolas" panose="020B0609020204030204" pitchFamily="49" charset="0"/>
              </a:rPr>
              <a:t>;</a:t>
            </a:r>
          </a:p>
          <a:p>
            <a:pPr marL="1314450" lvl="3" indent="0">
              <a:buNone/>
            </a:pPr>
            <a:r>
              <a:rPr lang="en-CA" sz="1800" dirty="0" smtClean="0">
                <a:latin typeface="Consolas" panose="020B0609020204030204" pitchFamily="49" charset="0"/>
                <a:cs typeface="Consolas" panose="020B0609020204030204" pitchFamily="49" charset="0"/>
              </a:rPr>
              <a:t>    std</a:t>
            </a:r>
            <a:r>
              <a:rPr lang="en-CA" sz="1800" dirty="0">
                <a:latin typeface="Consolas" panose="020B0609020204030204" pitchFamily="49" charset="0"/>
                <a:cs typeface="Consolas" panose="020B0609020204030204" pitchFamily="49" charset="0"/>
              </a:rPr>
              <a:t>::</a:t>
            </a:r>
            <a:r>
              <a:rPr lang="en-CA" sz="1800" dirty="0" err="1">
                <a:latin typeface="Consolas" panose="020B0609020204030204" pitchFamily="49" charset="0"/>
                <a:cs typeface="Consolas" panose="020B0609020204030204" pitchFamily="49" charset="0"/>
              </a:rPr>
              <a:t>cout</a:t>
            </a:r>
            <a:r>
              <a:rPr lang="en-CA" sz="1800" dirty="0">
                <a:latin typeface="Consolas" panose="020B0609020204030204" pitchFamily="49" charset="0"/>
                <a:cs typeface="Consolas" panose="020B0609020204030204" pitchFamily="49" charset="0"/>
              </a:rPr>
              <a:t> &lt;&lt; </a:t>
            </a:r>
            <a:r>
              <a:rPr lang="en-CA" sz="1800" dirty="0" err="1">
                <a:latin typeface="Consolas" panose="020B0609020204030204" pitchFamily="49" charset="0"/>
                <a:cs typeface="Consolas" panose="020B0609020204030204" pitchFamily="49" charset="0"/>
              </a:rPr>
              <a:t>static_cast</a:t>
            </a:r>
            <a:r>
              <a:rPr lang="en-CA" sz="1800" dirty="0">
                <a:latin typeface="Consolas" panose="020B0609020204030204" pitchFamily="49" charset="0"/>
                <a:cs typeface="Consolas" panose="020B0609020204030204" pitchFamily="49" charset="0"/>
              </a:rPr>
              <a:t>&lt;void *&gt;( </a:t>
            </a:r>
            <a:r>
              <a:rPr lang="en-CA" sz="1800" dirty="0" err="1">
                <a:latin typeface="Consolas" panose="020B0609020204030204" pitchFamily="49" charset="0"/>
                <a:cs typeface="Consolas" panose="020B0609020204030204" pitchFamily="49" charset="0"/>
              </a:rPr>
              <a:t>s_hi</a:t>
            </a: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a:t>
            </a:r>
          </a:p>
          <a:p>
            <a:pPr marL="1314450" lvl="3" indent="0">
              <a:buNone/>
            </a:pPr>
            <a:r>
              <a:rPr lang="en-CA" sz="1800" dirty="0" smtClean="0">
                <a:latin typeface="Consolas" panose="020B0609020204030204" pitchFamily="49" charset="0"/>
                <a:cs typeface="Consolas" panose="020B0609020204030204" pitchFamily="49" charset="0"/>
              </a:rPr>
              <a:t>              &lt;&lt; std::</a:t>
            </a:r>
            <a:r>
              <a:rPr lang="en-CA" sz="1800" dirty="0" err="1" smtClean="0">
                <a:latin typeface="Consolas" panose="020B0609020204030204" pitchFamily="49" charset="0"/>
                <a:cs typeface="Consolas" panose="020B0609020204030204" pitchFamily="49" charset="0"/>
              </a:rPr>
              <a:t>endl</a:t>
            </a:r>
            <a:r>
              <a:rPr lang="en-CA" sz="1800" dirty="0" smtClean="0">
                <a:latin typeface="Consolas" panose="020B0609020204030204" pitchFamily="49" charset="0"/>
                <a:cs typeface="Consolas" panose="020B0609020204030204" pitchFamily="49" charset="0"/>
              </a:rPr>
              <a:t>;</a:t>
            </a:r>
          </a:p>
          <a:p>
            <a:pPr marL="1314450" lvl="3" indent="0">
              <a:buNone/>
            </a:pPr>
            <a:r>
              <a:rPr lang="en-CA" sz="1800" dirty="0" smtClean="0">
                <a:latin typeface="Consolas" panose="020B0609020204030204" pitchFamily="49" charset="0"/>
                <a:cs typeface="Consolas" panose="020B0609020204030204" pitchFamily="49" charset="0"/>
              </a:rPr>
              <a:t>    return </a:t>
            </a:r>
            <a:r>
              <a:rPr lang="en-CA" sz="1800" dirty="0" smtClean="0">
                <a:latin typeface="Consolas" panose="020B0609020204030204" pitchFamily="49" charset="0"/>
                <a:cs typeface="Consolas" panose="020B0609020204030204" pitchFamily="49" charset="0"/>
              </a:rPr>
              <a:t>0;</a:t>
            </a:r>
          </a:p>
          <a:p>
            <a:pPr marL="1314450" lvl="3" indent="0">
              <a:buNone/>
            </a:pPr>
            <a:r>
              <a:rPr lang="en-CA" sz="1800" dirty="0">
                <a:latin typeface="Consolas" panose="020B0609020204030204" pitchFamily="49" charset="0"/>
                <a:cs typeface="Consolas" panose="020B0609020204030204" pitchFamily="49" charset="0"/>
              </a:rPr>
              <a:t>}</a:t>
            </a:r>
            <a:endParaRPr lang="en-CA" sz="1800" dirty="0" smtClean="0">
              <a:latin typeface="Consolas" panose="020B0609020204030204" pitchFamily="49" charset="0"/>
              <a:cs typeface="Consolas" panose="020B0609020204030204" pitchFamily="49" charset="0"/>
            </a:endParaRPr>
          </a:p>
        </p:txBody>
      </p:sp>
      <p:sp>
        <p:nvSpPr>
          <p:cNvPr id="5" name="TextBox 4"/>
          <p:cNvSpPr txBox="1"/>
          <p:nvPr/>
        </p:nvSpPr>
        <p:spPr>
          <a:xfrm>
            <a:off x="5868144" y="5589240"/>
            <a:ext cx="2337499" cy="923330"/>
          </a:xfrm>
          <a:prstGeom prst="rect">
            <a:avLst/>
          </a:prstGeom>
          <a:noFill/>
        </p:spPr>
        <p:txBody>
          <a:bodyPr wrap="none" rtlCol="0">
            <a:spAutoFit/>
          </a:bodyPr>
          <a:lstStyle/>
          <a:p>
            <a:r>
              <a:rPr lang="en-CA" dirty="0" smtClean="0">
                <a:solidFill>
                  <a:srgbClr val="0070C0"/>
                </a:solidFill>
                <a:latin typeface="Georgia" panose="02040502050405020303" pitchFamily="18" charset="0"/>
              </a:rPr>
              <a:t>Output:</a:t>
            </a:r>
          </a:p>
          <a:p>
            <a:r>
              <a:rPr lang="en-CA" dirty="0" smtClean="0">
                <a:solidFill>
                  <a:srgbClr val="0070C0"/>
                </a:solidFill>
                <a:latin typeface="Consolas" panose="020B0609020204030204" pitchFamily="49" charset="0"/>
                <a:cs typeface="Consolas" panose="020B0609020204030204" pitchFamily="49" charset="0"/>
              </a:rPr>
              <a:t>   Hello world</a:t>
            </a:r>
            <a:r>
              <a:rPr lang="en-CA" dirty="0" smtClean="0">
                <a:solidFill>
                  <a:srgbClr val="0070C0"/>
                </a:solidFill>
                <a:latin typeface="Consolas" panose="020B0609020204030204" pitchFamily="49" charset="0"/>
                <a:cs typeface="Consolas" panose="020B0609020204030204" pitchFamily="49" charset="0"/>
              </a:rPr>
              <a:t>!</a:t>
            </a:r>
          </a:p>
          <a:p>
            <a:r>
              <a:rPr lang="en-CA" dirty="0" smtClean="0">
                <a:solidFill>
                  <a:srgbClr val="0070C0"/>
                </a:solidFill>
                <a:latin typeface="Consolas" panose="020B0609020204030204" pitchFamily="49" charset="0"/>
                <a:cs typeface="Consolas" panose="020B0609020204030204" pitchFamily="49" charset="0"/>
              </a:rPr>
              <a:t>   0x7ffcbfbf75eb</a:t>
            </a:r>
            <a:endParaRPr lang="en-CA"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308364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Operations on strings</a:t>
            </a:r>
            <a:endParaRPr lang="en-CA" dirty="0"/>
          </a:p>
        </p:txBody>
      </p:sp>
      <p:sp>
        <p:nvSpPr>
          <p:cNvPr id="3" name="Content Placeholder 2"/>
          <p:cNvSpPr>
            <a:spLocks noGrp="1"/>
          </p:cNvSpPr>
          <p:nvPr>
            <p:ph idx="1"/>
          </p:nvPr>
        </p:nvSpPr>
        <p:spPr/>
        <p:txBody>
          <a:bodyPr/>
          <a:lstStyle/>
          <a:p>
            <a:r>
              <a:rPr lang="en-CA" dirty="0" smtClean="0"/>
              <a:t>There is a significant amount of work into strings</a:t>
            </a:r>
          </a:p>
          <a:p>
            <a:pPr lvl="1"/>
            <a:r>
              <a:rPr lang="en-CA" dirty="0" smtClean="0"/>
              <a:t>Extracting or finding substrings</a:t>
            </a:r>
          </a:p>
          <a:p>
            <a:pPr lvl="1"/>
            <a:r>
              <a:rPr lang="en-CA" dirty="0" smtClean="0"/>
              <a:t>Describing or finding patterns</a:t>
            </a:r>
          </a:p>
          <a:p>
            <a:pPr lvl="2"/>
            <a:r>
              <a:rPr lang="en-CA" dirty="0" smtClean="0"/>
              <a:t>Matching case or not</a:t>
            </a:r>
          </a:p>
          <a:p>
            <a:pPr lvl="2"/>
            <a:r>
              <a:rPr lang="en-CA" dirty="0" smtClean="0"/>
              <a:t>Defining whitespace and finding only </a:t>
            </a:r>
            <a:r>
              <a:rPr lang="en-CA" i="1" dirty="0" smtClean="0"/>
              <a:t>whole words</a:t>
            </a:r>
            <a:endParaRPr lang="en-CA" dirty="0" smtClean="0"/>
          </a:p>
        </p:txBody>
      </p:sp>
    </p:spTree>
    <p:extLst>
      <p:ext uri="{BB962C8B-B14F-4D97-AF65-F5344CB8AC3E}">
        <p14:creationId xmlns:p14="http://schemas.microsoft.com/office/powerpoint/2010/main" val="4271188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Distances between strings</a:t>
            </a:r>
            <a:endParaRPr lang="en-CA" dirty="0"/>
          </a:p>
        </p:txBody>
      </p:sp>
      <p:sp>
        <p:nvSpPr>
          <p:cNvPr id="3" name="Content Placeholder 2"/>
          <p:cNvSpPr>
            <a:spLocks noGrp="1"/>
          </p:cNvSpPr>
          <p:nvPr>
            <p:ph idx="1"/>
          </p:nvPr>
        </p:nvSpPr>
        <p:spPr/>
        <p:txBody>
          <a:bodyPr/>
          <a:lstStyle/>
          <a:p>
            <a:r>
              <a:rPr lang="en-CA" dirty="0" smtClean="0"/>
              <a:t>One important question is how similar are two strings?</a:t>
            </a:r>
          </a:p>
          <a:p>
            <a:pPr lvl="1"/>
            <a:r>
              <a:rPr lang="en-CA" dirty="0"/>
              <a:t>How </a:t>
            </a:r>
            <a:r>
              <a:rPr lang="en-CA" i="1" dirty="0"/>
              <a:t>close</a:t>
            </a:r>
            <a:r>
              <a:rPr lang="en-CA" dirty="0"/>
              <a:t> are two </a:t>
            </a:r>
            <a:r>
              <a:rPr lang="en-CA" dirty="0" smtClean="0"/>
              <a:t>strings?</a:t>
            </a:r>
          </a:p>
          <a:p>
            <a:pPr lvl="1"/>
            <a:r>
              <a:rPr lang="en-CA" dirty="0" smtClean="0"/>
              <a:t>Consider:</a:t>
            </a:r>
            <a:endParaRPr lang="en-CA" dirty="0"/>
          </a:p>
          <a:p>
            <a:pPr marL="914400" lvl="2" indent="0">
              <a:buNone/>
            </a:pPr>
            <a:r>
              <a:rPr lang="en-CA" dirty="0" smtClean="0">
                <a:latin typeface="Consolas" panose="020B0609020204030204" pitchFamily="49" charset="0"/>
                <a:cs typeface="Consolas" panose="020B0609020204030204" pitchFamily="49" charset="0"/>
              </a:rPr>
              <a:t>"Et </a:t>
            </a:r>
            <a:r>
              <a:rPr lang="en-CA" dirty="0" err="1">
                <a:latin typeface="Consolas" panose="020B0609020204030204" pitchFamily="49" charset="0"/>
                <a:cs typeface="Consolas" panose="020B0609020204030204" pitchFamily="49" charset="0"/>
              </a:rPr>
              <a:t>tu</a:t>
            </a:r>
            <a:r>
              <a:rPr lang="en-CA" dirty="0">
                <a:latin typeface="Consolas" panose="020B0609020204030204" pitchFamily="49" charset="0"/>
                <a:cs typeface="Consolas" panose="020B0609020204030204" pitchFamily="49" charset="0"/>
              </a:rPr>
              <a:t>, Brute</a:t>
            </a:r>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a:t>
            </a:r>
          </a:p>
          <a:p>
            <a:pPr marL="914400" lvl="2" indent="0">
              <a:buNone/>
            </a:pPr>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t </a:t>
            </a:r>
            <a:r>
              <a:rPr lang="en-CA" dirty="0" err="1">
                <a:latin typeface="Consolas" panose="020B0609020204030204" pitchFamily="49" charset="0"/>
                <a:cs typeface="Consolas" panose="020B0609020204030204" pitchFamily="49" charset="0"/>
              </a:rPr>
              <a:t>tu</a:t>
            </a:r>
            <a:r>
              <a:rPr lang="en-CA" dirty="0">
                <a:latin typeface="Consolas" panose="020B0609020204030204" pitchFamily="49" charset="0"/>
                <a:cs typeface="Consolas" panose="020B0609020204030204" pitchFamily="49" charset="0"/>
              </a:rPr>
              <a:t>, Brute</a:t>
            </a:r>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a:t>
            </a:r>
          </a:p>
          <a:p>
            <a:pPr marL="914400" lvl="2" indent="0">
              <a:buNone/>
            </a:pPr>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Et </a:t>
            </a:r>
            <a:r>
              <a:rPr lang="en-CA" dirty="0" err="1">
                <a:latin typeface="Consolas" panose="020B0609020204030204" pitchFamily="49" charset="0"/>
                <a:cs typeface="Consolas" panose="020B0609020204030204" pitchFamily="49" charset="0"/>
              </a:rPr>
              <a:t>ut</a:t>
            </a:r>
            <a:r>
              <a:rPr lang="en-CA" dirty="0">
                <a:latin typeface="Consolas" panose="020B0609020204030204" pitchFamily="49" charset="0"/>
                <a:cs typeface="Consolas" panose="020B0609020204030204" pitchFamily="49" charset="0"/>
              </a:rPr>
              <a:t>, Brute</a:t>
            </a:r>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a:t>
            </a:r>
          </a:p>
          <a:p>
            <a:pPr marL="914400" lvl="2" indent="0">
              <a:buNone/>
            </a:pPr>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Et </a:t>
            </a:r>
            <a:r>
              <a:rPr lang="en-CA" dirty="0" err="1">
                <a:latin typeface="Consolas" panose="020B0609020204030204" pitchFamily="49" charset="0"/>
                <a:cs typeface="Consolas" panose="020B0609020204030204" pitchFamily="49" charset="0"/>
              </a:rPr>
              <a:t>tu</a:t>
            </a:r>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Brune</a:t>
            </a:r>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a:t>
            </a:r>
          </a:p>
          <a:p>
            <a:pPr lvl="1"/>
            <a:r>
              <a:rPr lang="en-CA" dirty="0" smtClean="0"/>
              <a:t>The </a:t>
            </a:r>
            <a:r>
              <a:rPr lang="en-CA" i="1" dirty="0"/>
              <a:t>Levenshtein </a:t>
            </a:r>
            <a:r>
              <a:rPr lang="en-CA" i="1" dirty="0" smtClean="0"/>
              <a:t>distance </a:t>
            </a:r>
            <a:r>
              <a:rPr lang="en-CA" dirty="0" smtClean="0"/>
              <a:t>is defined as the minimum number of </a:t>
            </a:r>
            <a:r>
              <a:rPr lang="en-CA" i="1" dirty="0" smtClean="0"/>
              <a:t>edits</a:t>
            </a:r>
            <a:r>
              <a:rPr lang="en-CA" dirty="0" smtClean="0"/>
              <a:t> required to convert one string to another</a:t>
            </a:r>
          </a:p>
          <a:p>
            <a:pPr lvl="1"/>
            <a:r>
              <a:rPr lang="en-CA" dirty="0" smtClean="0"/>
              <a:t>One edit is defined as</a:t>
            </a:r>
            <a:endParaRPr lang="en-CA" dirty="0"/>
          </a:p>
          <a:p>
            <a:pPr lvl="2"/>
            <a:r>
              <a:rPr lang="en-CA" dirty="0" smtClean="0"/>
              <a:t>Inserting or removing a character</a:t>
            </a:r>
          </a:p>
          <a:p>
            <a:pPr lvl="2"/>
            <a:r>
              <a:rPr lang="en-CA" dirty="0" smtClean="0"/>
              <a:t>Replacing a character</a:t>
            </a:r>
          </a:p>
          <a:p>
            <a:pPr lvl="2"/>
            <a:r>
              <a:rPr lang="en-CA" dirty="0" smtClean="0"/>
              <a:t>Swapping two adjacent characters</a:t>
            </a:r>
          </a:p>
        </p:txBody>
      </p:sp>
    </p:spTree>
    <p:extLst>
      <p:ext uri="{BB962C8B-B14F-4D97-AF65-F5344CB8AC3E}">
        <p14:creationId xmlns:p14="http://schemas.microsoft.com/office/powerpoint/2010/main" val="4067808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Distances between strings</a:t>
            </a:r>
            <a:endParaRPr lang="en-CA" dirty="0"/>
          </a:p>
        </p:txBody>
      </p:sp>
      <p:sp>
        <p:nvSpPr>
          <p:cNvPr id="3" name="Content Placeholder 2"/>
          <p:cNvSpPr>
            <a:spLocks noGrp="1"/>
          </p:cNvSpPr>
          <p:nvPr>
            <p:ph idx="1"/>
          </p:nvPr>
        </p:nvSpPr>
        <p:spPr/>
        <p:txBody>
          <a:bodyPr/>
          <a:lstStyle/>
          <a:p>
            <a:r>
              <a:rPr lang="en-CA" dirty="0" smtClean="0"/>
              <a:t>For example, you could use the Levenshtein distance to determine which words to suggest in a spell checker</a:t>
            </a:r>
          </a:p>
          <a:p>
            <a:pPr lvl="1"/>
            <a:r>
              <a:rPr lang="en-CA" dirty="0" smtClean="0"/>
              <a:t>For example</a:t>
            </a:r>
            <a:r>
              <a:rPr lang="en-CA" dirty="0"/>
              <a:t>:  “</a:t>
            </a:r>
            <a:r>
              <a:rPr lang="en-CA" dirty="0" err="1"/>
              <a:t>incomprehssible</a:t>
            </a:r>
            <a:r>
              <a:rPr lang="en-CA" dirty="0"/>
              <a:t>” </a:t>
            </a:r>
            <a:r>
              <a:rPr lang="en-CA" dirty="0" smtClean="0"/>
              <a:t>is not a word, but</a:t>
            </a:r>
          </a:p>
          <a:p>
            <a:pPr marL="457200" lvl="1" indent="0">
              <a:buNone/>
            </a:pPr>
            <a:endParaRPr lang="en-CA" dirty="0"/>
          </a:p>
          <a:p>
            <a:pPr marL="457200" lvl="1" indent="0">
              <a:buNone/>
            </a:pP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incompre</a:t>
            </a:r>
            <a:r>
              <a:rPr lang="en-CA" b="1" strike="sngStrike" dirty="0" err="1" smtClean="0">
                <a:solidFill>
                  <a:srgbClr val="FF0000"/>
                </a:solidFill>
                <a:latin typeface="Consolas" panose="020B0609020204030204" pitchFamily="49" charset="0"/>
                <a:cs typeface="Consolas" panose="020B0609020204030204" pitchFamily="49" charset="0"/>
              </a:rPr>
              <a:t>h</a:t>
            </a:r>
            <a:r>
              <a:rPr lang="en-CA" dirty="0" err="1" smtClean="0">
                <a:latin typeface="Consolas" panose="020B0609020204030204" pitchFamily="49" charset="0"/>
                <a:cs typeface="Consolas" panose="020B0609020204030204" pitchFamily="49" charset="0"/>
              </a:rPr>
              <a:t>ssible</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incompreh</a:t>
            </a:r>
            <a:r>
              <a:rPr lang="en-CA" b="1" dirty="0" err="1" smtClean="0">
                <a:solidFill>
                  <a:srgbClr val="FF0000"/>
                </a:solidFill>
                <a:latin typeface="Consolas" panose="020B0609020204030204" pitchFamily="49" charset="0"/>
                <a:cs typeface="Consolas" panose="020B0609020204030204" pitchFamily="49" charset="0"/>
              </a:rPr>
              <a:t>s</a:t>
            </a:r>
            <a:r>
              <a:rPr lang="en-CA" dirty="0" err="1" smtClean="0">
                <a:latin typeface="Consolas" panose="020B0609020204030204" pitchFamily="49" charset="0"/>
                <a:cs typeface="Consolas" panose="020B0609020204030204" pitchFamily="49" charset="0"/>
              </a:rPr>
              <a:t>sible</a:t>
            </a:r>
            <a:endParaRPr lang="en-CA" dirty="0" smtClean="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incompressible		</a:t>
            </a:r>
            <a:r>
              <a:rPr lang="en-CA" dirty="0" err="1" smtClean="0">
                <a:latin typeface="Consolas" panose="020B0609020204030204" pitchFamily="49" charset="0"/>
                <a:cs typeface="Consolas" panose="020B0609020204030204" pitchFamily="49" charset="0"/>
              </a:rPr>
              <a:t>incompreh</a:t>
            </a:r>
            <a:r>
              <a:rPr lang="en-CA" b="1" dirty="0" err="1" smtClean="0">
                <a:solidFill>
                  <a:srgbClr val="FF0000"/>
                </a:solidFill>
                <a:latin typeface="Consolas" panose="020B0609020204030204" pitchFamily="49" charset="0"/>
                <a:cs typeface="Consolas" panose="020B0609020204030204" pitchFamily="49" charset="0"/>
              </a:rPr>
              <a:t>e</a:t>
            </a:r>
            <a:r>
              <a:rPr lang="en-CA" dirty="0" err="1" smtClean="0">
                <a:latin typeface="Consolas" panose="020B0609020204030204" pitchFamily="49" charset="0"/>
                <a:cs typeface="Consolas" panose="020B0609020204030204" pitchFamily="49" charset="0"/>
              </a:rPr>
              <a:t>sible</a:t>
            </a:r>
            <a:endParaRPr lang="en-CA" dirty="0" smtClean="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incomprehe</a:t>
            </a:r>
            <a:r>
              <a:rPr lang="en-CA" b="1" dirty="0" smtClean="0">
                <a:solidFill>
                  <a:srgbClr val="0070C0"/>
                </a:solidFill>
                <a:latin typeface="Consolas" panose="020B0609020204030204" pitchFamily="49" charset="0"/>
                <a:cs typeface="Consolas" panose="020B0609020204030204" pitchFamily="49" charset="0"/>
              </a:rPr>
              <a:t>n</a:t>
            </a:r>
            <a:r>
              <a:rPr lang="en-CA" dirty="0" smtClean="0">
                <a:latin typeface="Consolas" panose="020B0609020204030204" pitchFamily="49" charset="0"/>
                <a:cs typeface="Consolas" panose="020B0609020204030204" pitchFamily="49" charset="0"/>
              </a:rPr>
              <a:t>sible</a:t>
            </a:r>
          </a:p>
          <a:p>
            <a:pPr lvl="1"/>
            <a:r>
              <a:rPr lang="en-CA" dirty="0" smtClean="0"/>
              <a:t>This word is:</a:t>
            </a:r>
          </a:p>
          <a:p>
            <a:pPr lvl="2"/>
            <a:r>
              <a:rPr lang="en-CA" dirty="0" smtClean="0"/>
              <a:t>One edit away from incompressible</a:t>
            </a:r>
          </a:p>
          <a:p>
            <a:pPr lvl="2"/>
            <a:r>
              <a:rPr lang="en-CA" dirty="0" smtClean="0"/>
              <a:t>Two edits away from incomprehensible</a:t>
            </a:r>
          </a:p>
          <a:p>
            <a:pPr lvl="1"/>
            <a:r>
              <a:rPr lang="en-CA" dirty="0" smtClean="0"/>
              <a:t>Recommend “incompressible” first…</a:t>
            </a:r>
          </a:p>
          <a:p>
            <a:pPr marL="457200" lvl="1" indent="0">
              <a:buNone/>
            </a:pPr>
            <a:endParaRPr lang="en-CA" dirty="0" smtClean="0"/>
          </a:p>
        </p:txBody>
      </p:sp>
    </p:spTree>
    <p:extLst>
      <p:ext uri="{BB962C8B-B14F-4D97-AF65-F5344CB8AC3E}">
        <p14:creationId xmlns:p14="http://schemas.microsoft.com/office/powerpoint/2010/main" val="2102568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Distances between strings</a:t>
            </a:r>
            <a:endParaRPr lang="en-CA" dirty="0"/>
          </a:p>
        </p:txBody>
      </p:sp>
      <p:sp>
        <p:nvSpPr>
          <p:cNvPr id="3" name="Content Placeholder 2"/>
          <p:cNvSpPr>
            <a:spLocks noGrp="1"/>
          </p:cNvSpPr>
          <p:nvPr>
            <p:ph idx="1"/>
          </p:nvPr>
        </p:nvSpPr>
        <p:spPr/>
        <p:txBody>
          <a:bodyPr/>
          <a:lstStyle/>
          <a:p>
            <a:r>
              <a:rPr lang="en-CA" dirty="0" smtClean="0"/>
              <a:t>What’s wrong with this picture?</a:t>
            </a:r>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pPr lvl="1"/>
            <a:r>
              <a:rPr lang="en-CA" dirty="0" smtClean="0"/>
              <a:t>The distance is context insensitive</a:t>
            </a:r>
          </a:p>
          <a:p>
            <a:pPr lvl="2"/>
            <a:r>
              <a:rPr lang="en-CA" dirty="0" smtClean="0"/>
              <a:t>Ideas cannot be incompressible, so suggest the second first…</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916832"/>
            <a:ext cx="295275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0896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Distances between strings</a:t>
            </a:r>
            <a:endParaRPr lang="en-CA" dirty="0"/>
          </a:p>
        </p:txBody>
      </p:sp>
      <p:sp>
        <p:nvSpPr>
          <p:cNvPr id="3" name="Content Placeholder 2"/>
          <p:cNvSpPr>
            <a:spLocks noGrp="1"/>
          </p:cNvSpPr>
          <p:nvPr>
            <p:ph idx="1"/>
          </p:nvPr>
        </p:nvSpPr>
        <p:spPr/>
        <p:txBody>
          <a:bodyPr/>
          <a:lstStyle/>
          <a:p>
            <a:r>
              <a:rPr lang="en-CA" dirty="0" smtClean="0"/>
              <a:t>Recall the properties of the Euclidean distance:</a:t>
            </a:r>
          </a:p>
          <a:p>
            <a:pPr lvl="1"/>
            <a:r>
              <a:rPr lang="en-CA" dirty="0" err="1" smtClean="0">
                <a:latin typeface="Times New Roman" panose="02020603050405020304" pitchFamily="18" charset="0"/>
                <a:cs typeface="Times New Roman" panose="02020603050405020304" pitchFamily="18" charset="0"/>
              </a:rPr>
              <a:t>dist</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A</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B</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 </a:t>
            </a:r>
            <a:r>
              <a:rPr lang="en-CA" dirty="0" smtClean="0">
                <a:latin typeface="Times New Roman" panose="02020603050405020304" pitchFamily="18" charset="0"/>
                <a:cs typeface="Times New Roman" panose="02020603050405020304" pitchFamily="18" charset="0"/>
              </a:rPr>
              <a:t>0</a:t>
            </a:r>
          </a:p>
          <a:p>
            <a:pPr lvl="1"/>
            <a:r>
              <a:rPr lang="en-CA" dirty="0" err="1" smtClean="0">
                <a:latin typeface="Times New Roman" panose="02020603050405020304" pitchFamily="18" charset="0"/>
                <a:cs typeface="Times New Roman" panose="02020603050405020304" pitchFamily="18" charset="0"/>
              </a:rPr>
              <a:t>dist</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A</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B</a:t>
            </a:r>
            <a:r>
              <a:rPr lang="en-CA" dirty="0" smtClean="0">
                <a:latin typeface="Times New Roman" panose="02020603050405020304" pitchFamily="18" charset="0"/>
                <a:cs typeface="Times New Roman" panose="02020603050405020304" pitchFamily="18" charset="0"/>
              </a:rPr>
              <a:t> ) = 0 if and only if </a:t>
            </a:r>
            <a:r>
              <a:rPr lang="en-CA" i="1" dirty="0" smtClean="0">
                <a:latin typeface="Times New Roman" panose="02020603050405020304" pitchFamily="18" charset="0"/>
                <a:cs typeface="Times New Roman" panose="02020603050405020304" pitchFamily="18" charset="0"/>
              </a:rPr>
              <a:t>A</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B</a:t>
            </a:r>
            <a:endParaRPr lang="en-CA" dirty="0" smtClean="0">
              <a:latin typeface="Times New Roman" panose="02020603050405020304" pitchFamily="18" charset="0"/>
              <a:cs typeface="Times New Roman" panose="02020603050405020304" pitchFamily="18" charset="0"/>
            </a:endParaRPr>
          </a:p>
          <a:p>
            <a:pPr lvl="1"/>
            <a:r>
              <a:rPr lang="en-CA" dirty="0" err="1" smtClean="0">
                <a:latin typeface="Times New Roman" panose="02020603050405020304" pitchFamily="18" charset="0"/>
                <a:cs typeface="Times New Roman" panose="02020603050405020304" pitchFamily="18" charset="0"/>
              </a:rPr>
              <a:t>dist</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A</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B</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 </a:t>
            </a:r>
            <a:r>
              <a:rPr lang="en-CA" dirty="0" err="1" smtClean="0">
                <a:latin typeface="Times New Roman" panose="02020603050405020304" pitchFamily="18" charset="0"/>
                <a:cs typeface="Times New Roman" panose="02020603050405020304" pitchFamily="18" charset="0"/>
              </a:rPr>
              <a:t>dist</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B</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A</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a:t>
            </a:r>
          </a:p>
          <a:p>
            <a:pPr lvl="1"/>
            <a:r>
              <a:rPr lang="en-CA" dirty="0" err="1" smtClean="0">
                <a:latin typeface="Times New Roman" panose="02020603050405020304" pitchFamily="18" charset="0"/>
                <a:cs typeface="Times New Roman" panose="02020603050405020304" pitchFamily="18" charset="0"/>
              </a:rPr>
              <a:t>dist</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A</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B</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 </a:t>
            </a:r>
            <a:r>
              <a:rPr lang="en-CA" dirty="0" err="1" smtClean="0">
                <a:latin typeface="Times New Roman" panose="02020603050405020304" pitchFamily="18" charset="0"/>
                <a:cs typeface="Times New Roman" panose="02020603050405020304" pitchFamily="18" charset="0"/>
              </a:rPr>
              <a:t>dist</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A</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C</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 </a:t>
            </a:r>
            <a:r>
              <a:rPr lang="en-CA" dirty="0" err="1" smtClean="0">
                <a:latin typeface="Times New Roman" panose="02020603050405020304" pitchFamily="18" charset="0"/>
                <a:cs typeface="Times New Roman" panose="02020603050405020304" pitchFamily="18" charset="0"/>
              </a:rPr>
              <a:t>dist</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C</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A </a:t>
            </a:r>
            <a:r>
              <a:rPr lang="en-CA" dirty="0" smtClean="0">
                <a:latin typeface="Times New Roman" panose="02020603050405020304" pitchFamily="18" charset="0"/>
                <a:cs typeface="Times New Roman" panose="02020603050405020304" pitchFamily="18" charset="0"/>
              </a:rPr>
              <a:t>)</a:t>
            </a:r>
          </a:p>
          <a:p>
            <a:pPr lvl="1"/>
            <a:endParaRPr lang="en-CA" dirty="0">
              <a:latin typeface="Times New Roman" panose="02020603050405020304" pitchFamily="18" charset="0"/>
              <a:cs typeface="Times New Roman" panose="02020603050405020304" pitchFamily="18" charset="0"/>
            </a:endParaRPr>
          </a:p>
          <a:p>
            <a:endParaRPr lang="en-CA" dirty="0" smtClean="0"/>
          </a:p>
          <a:p>
            <a:r>
              <a:rPr lang="en-CA" dirty="0" smtClean="0"/>
              <a:t>All of these properties hold for the Levenshtein distance between strings</a:t>
            </a:r>
            <a:endParaRPr lang="en-CA" dirty="0">
              <a:latin typeface="Times New Roman" panose="02020603050405020304" pitchFamily="18" charset="0"/>
              <a:cs typeface="Times New Roman" panose="02020603050405020304" pitchFamily="18" charset="0"/>
            </a:endParaRPr>
          </a:p>
        </p:txBody>
      </p:sp>
      <p:pic>
        <p:nvPicPr>
          <p:cNvPr id="3074" name="Picture 2" descr="C:\Users\dwharder\Desktop\di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276872"/>
            <a:ext cx="2260600" cy="149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436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Strings in other alphabets</a:t>
            </a:r>
            <a:endParaRPr lang="en-CA" dirty="0"/>
          </a:p>
        </p:txBody>
      </p:sp>
      <p:sp>
        <p:nvSpPr>
          <p:cNvPr id="3" name="Content Placeholder 2"/>
          <p:cNvSpPr>
            <a:spLocks noGrp="1"/>
          </p:cNvSpPr>
          <p:nvPr>
            <p:ph idx="1"/>
          </p:nvPr>
        </p:nvSpPr>
        <p:spPr/>
        <p:txBody>
          <a:bodyPr/>
          <a:lstStyle/>
          <a:p>
            <a:r>
              <a:rPr lang="en-CA" dirty="0" smtClean="0"/>
              <a:t>Other alphabets include:</a:t>
            </a:r>
          </a:p>
          <a:p>
            <a:pPr lvl="1"/>
            <a:r>
              <a:rPr lang="en-CA" dirty="0" smtClean="0"/>
              <a:t>Morse code uses five characters:</a:t>
            </a:r>
          </a:p>
          <a:p>
            <a:pPr lvl="2"/>
            <a:r>
              <a:rPr lang="en-CA" dirty="0" smtClean="0"/>
              <a:t>dot</a:t>
            </a:r>
          </a:p>
          <a:p>
            <a:pPr lvl="2"/>
            <a:r>
              <a:rPr lang="en-CA" dirty="0" smtClean="0"/>
              <a:t>dash</a:t>
            </a:r>
          </a:p>
          <a:p>
            <a:pPr lvl="2"/>
            <a:r>
              <a:rPr lang="en-CA" dirty="0" smtClean="0"/>
              <a:t>inter-character space</a:t>
            </a:r>
          </a:p>
          <a:p>
            <a:pPr lvl="2"/>
            <a:r>
              <a:rPr lang="en-CA" dirty="0" smtClean="0"/>
              <a:t>inter-word space</a:t>
            </a:r>
          </a:p>
          <a:p>
            <a:pPr lvl="2"/>
            <a:r>
              <a:rPr lang="en-CA" dirty="0"/>
              <a:t>i</a:t>
            </a:r>
            <a:r>
              <a:rPr lang="en-CA" dirty="0" smtClean="0"/>
              <a:t>nter-sentence space</a:t>
            </a:r>
          </a:p>
          <a:p>
            <a:pPr lvl="1"/>
            <a:r>
              <a:rPr lang="en-CA" dirty="0"/>
              <a:t>Note: </a:t>
            </a:r>
            <a:r>
              <a:rPr lang="en-CA" dirty="0" smtClean="0"/>
              <a:t>“SOS” </a:t>
            </a:r>
            <a:r>
              <a:rPr lang="en-CA" dirty="0"/>
              <a:t>is </a:t>
            </a:r>
            <a:r>
              <a:rPr lang="en-CA" dirty="0" smtClean="0"/>
              <a:t>· · ·    - - -    · · · while the mayday </a:t>
            </a:r>
            <a:r>
              <a:rPr lang="en-CA" cap="small" dirty="0" err="1" smtClean="0"/>
              <a:t>sos</a:t>
            </a:r>
            <a:r>
              <a:rPr lang="en-CA" dirty="0" smtClean="0"/>
              <a:t> is </a:t>
            </a:r>
            <a:r>
              <a:rPr lang="en-CA" dirty="0"/>
              <a:t>· · · </a:t>
            </a:r>
            <a:r>
              <a:rPr lang="en-CA" dirty="0" smtClean="0"/>
              <a:t>- </a:t>
            </a:r>
            <a:r>
              <a:rPr lang="en-CA" dirty="0"/>
              <a:t>- - </a:t>
            </a:r>
            <a:r>
              <a:rPr lang="en-CA" dirty="0" smtClean="0"/>
              <a:t>· </a:t>
            </a:r>
            <a:r>
              <a:rPr lang="en-CA" dirty="0"/>
              <a:t>· ·</a:t>
            </a:r>
            <a:endParaRPr lang="en-CA" dirty="0" smtClean="0"/>
          </a:p>
          <a:p>
            <a:pPr marL="857250" lvl="2" indent="0">
              <a:buNone/>
            </a:pPr>
            <a:endParaRPr lang="en-CA" dirty="0">
              <a:latin typeface="Consolas" panose="020B0609020204030204" pitchFamily="49" charset="0"/>
              <a:cs typeface="Consolas" panose="020B0609020204030204" pitchFamily="49" charset="0"/>
            </a:endParaRPr>
          </a:p>
        </p:txBody>
      </p:sp>
      <p:cxnSp>
        <p:nvCxnSpPr>
          <p:cNvPr id="5" name="Straight Connector 4"/>
          <p:cNvCxnSpPr/>
          <p:nvPr/>
        </p:nvCxnSpPr>
        <p:spPr>
          <a:xfrm>
            <a:off x="6321398" y="4064333"/>
            <a:ext cx="4320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322531" y="5157192"/>
            <a:ext cx="2440092" cy="369332"/>
          </a:xfrm>
          <a:prstGeom prst="rect">
            <a:avLst/>
          </a:prstGeom>
        </p:spPr>
        <p:txBody>
          <a:bodyPr wrap="none">
            <a:spAutoFit/>
          </a:bodyPr>
          <a:lstStyle/>
          <a:p>
            <a:r>
              <a:rPr lang="en-CA" dirty="0" smtClean="0">
                <a:solidFill>
                  <a:srgbClr val="0070C0"/>
                </a:solidFill>
                <a:latin typeface="Georgia" panose="02040502050405020303" pitchFamily="18" charset="0"/>
              </a:rPr>
              <a:t>inter-character spaces</a:t>
            </a:r>
            <a:endParaRPr lang="en-CA" dirty="0">
              <a:solidFill>
                <a:srgbClr val="0070C0"/>
              </a:solidFill>
              <a:latin typeface="Georgia" panose="02040502050405020303" pitchFamily="18" charset="0"/>
            </a:endParaRPr>
          </a:p>
        </p:txBody>
      </p:sp>
      <p:cxnSp>
        <p:nvCxnSpPr>
          <p:cNvPr id="10" name="Straight Arrow Connector 9"/>
          <p:cNvCxnSpPr/>
          <p:nvPr/>
        </p:nvCxnSpPr>
        <p:spPr>
          <a:xfrm flipH="1" flipV="1">
            <a:off x="3347864" y="4221088"/>
            <a:ext cx="72008" cy="1008112"/>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525748" y="4221088"/>
            <a:ext cx="432048" cy="1008112"/>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903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Strings in other alphabets</a:t>
            </a:r>
            <a:endParaRPr lang="en-CA" dirty="0"/>
          </a:p>
        </p:txBody>
      </p:sp>
      <p:sp>
        <p:nvSpPr>
          <p:cNvPr id="3" name="Content Placeholder 2"/>
          <p:cNvSpPr>
            <a:spLocks noGrp="1"/>
          </p:cNvSpPr>
          <p:nvPr>
            <p:ph idx="1"/>
          </p:nvPr>
        </p:nvSpPr>
        <p:spPr/>
        <p:txBody>
          <a:bodyPr/>
          <a:lstStyle/>
          <a:p>
            <a:r>
              <a:rPr lang="en-CA" dirty="0" smtClean="0"/>
              <a:t>Western European alphabets often include additional characters on top of </a:t>
            </a:r>
            <a:r>
              <a:rPr lang="en-CA" cap="small" dirty="0" smtClean="0"/>
              <a:t>ascii</a:t>
            </a:r>
            <a:r>
              <a:rPr lang="en-CA" dirty="0" smtClean="0"/>
              <a:t>; however, Unicode allows for most alphabets </a:t>
            </a:r>
            <a:endParaRPr lang="en-CA" cap="small" dirty="0" smtClean="0"/>
          </a:p>
          <a:p>
            <a:endParaRPr lang="en-CA" dirty="0" smtClean="0"/>
          </a:p>
          <a:p>
            <a:pPr marL="857250" lvl="2" indent="0">
              <a:buNone/>
            </a:pPr>
            <a:endParaRPr lang="en-CA"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3160635"/>
              </p:ext>
            </p:extLst>
          </p:nvPr>
        </p:nvGraphicFramePr>
        <p:xfrm>
          <a:off x="755576" y="2492896"/>
          <a:ext cx="8064896" cy="3337560"/>
        </p:xfrm>
        <a:graphic>
          <a:graphicData uri="http://schemas.openxmlformats.org/drawingml/2006/table">
            <a:tbl>
              <a:tblPr firstRow="1" bandRow="1">
                <a:tableStyleId>{2D5ABB26-0587-4C30-8999-92F81FD0307C}</a:tableStyleId>
              </a:tblPr>
              <a:tblGrid>
                <a:gridCol w="1368152">
                  <a:extLst>
                    <a:ext uri="{9D8B030D-6E8A-4147-A177-3AD203B41FA5}">
                      <a16:colId xmlns:a16="http://schemas.microsoft.com/office/drawing/2014/main" val="20000"/>
                    </a:ext>
                  </a:extLst>
                </a:gridCol>
                <a:gridCol w="6696744">
                  <a:extLst>
                    <a:ext uri="{9D8B030D-6E8A-4147-A177-3AD203B41FA5}">
                      <a16:colId xmlns:a16="http://schemas.microsoft.com/office/drawing/2014/main" val="20001"/>
                    </a:ext>
                  </a:extLst>
                </a:gridCol>
              </a:tblGrid>
              <a:tr h="370840">
                <a:tc>
                  <a:txBody>
                    <a:bodyPr/>
                    <a:lstStyle/>
                    <a:p>
                      <a:r>
                        <a:rPr lang="en-CA" dirty="0" smtClean="0">
                          <a:latin typeface="Georgia" panose="02040502050405020303" pitchFamily="18" charset="0"/>
                        </a:rPr>
                        <a:t>German</a:t>
                      </a:r>
                      <a:endParaRPr lang="en-CA" dirty="0">
                        <a:latin typeface="Georgia" panose="02040502050405020303" pitchFamily="18" charset="0"/>
                      </a:endParaRPr>
                    </a:p>
                  </a:txBody>
                  <a:tcPr/>
                </a:tc>
                <a:tc>
                  <a:txBody>
                    <a:bodyPr/>
                    <a:lstStyle/>
                    <a:p>
                      <a:r>
                        <a:rPr lang="pt-BR" dirty="0" smtClean="0">
                          <a:latin typeface="Georgia" panose="02040502050405020303" pitchFamily="18" charset="0"/>
                        </a:rPr>
                        <a:t>ABCDEFGHIJKLMNOPQRSTUVWXYZÄÖÜß</a:t>
                      </a:r>
                      <a:endParaRPr lang="en-CA" dirty="0">
                        <a:latin typeface="Georgia" panose="02040502050405020303" pitchFamily="18" charset="0"/>
                      </a:endParaRPr>
                    </a:p>
                  </a:txBody>
                  <a:tcPr/>
                </a:tc>
                <a:extLst>
                  <a:ext uri="{0D108BD9-81ED-4DB2-BD59-A6C34878D82A}">
                    <a16:rowId xmlns:a16="http://schemas.microsoft.com/office/drawing/2014/main" val="10000"/>
                  </a:ext>
                </a:extLst>
              </a:tr>
              <a:tr h="370840">
                <a:tc>
                  <a:txBody>
                    <a:bodyPr/>
                    <a:lstStyle/>
                    <a:p>
                      <a:r>
                        <a:rPr lang="en-CA" dirty="0" smtClean="0">
                          <a:latin typeface="Georgia" panose="02040502050405020303" pitchFamily="18" charset="0"/>
                        </a:rPr>
                        <a:t>Swedish</a:t>
                      </a:r>
                      <a:endParaRPr lang="en-CA" dirty="0">
                        <a:latin typeface="Georgia" panose="02040502050405020303" pitchFamily="18" charset="0"/>
                      </a:endParaRPr>
                    </a:p>
                  </a:txBody>
                  <a:tcPr/>
                </a:tc>
                <a:tc>
                  <a:txBody>
                    <a:bodyPr/>
                    <a:lstStyle/>
                    <a:p>
                      <a:r>
                        <a:rPr lang="pt-BR" dirty="0" smtClean="0">
                          <a:latin typeface="Georgia" panose="02040502050405020303" pitchFamily="18" charset="0"/>
                        </a:rPr>
                        <a:t>ABCDEFGHIJKLMNOPQRSTUVWXYZ</a:t>
                      </a:r>
                      <a:r>
                        <a:rPr lang="en-CA" dirty="0" smtClean="0">
                          <a:latin typeface="Georgia" panose="02040502050405020303" pitchFamily="18" charset="0"/>
                        </a:rPr>
                        <a:t>ÅÄÖ</a:t>
                      </a:r>
                      <a:endParaRPr lang="en-CA" dirty="0">
                        <a:latin typeface="Georgia" panose="02040502050405020303" pitchFamily="18" charset="0"/>
                      </a:endParaRPr>
                    </a:p>
                  </a:txBody>
                  <a:tcPr/>
                </a:tc>
                <a:extLst>
                  <a:ext uri="{0D108BD9-81ED-4DB2-BD59-A6C34878D82A}">
                    <a16:rowId xmlns:a16="http://schemas.microsoft.com/office/drawing/2014/main" val="10001"/>
                  </a:ext>
                </a:extLst>
              </a:tr>
              <a:tr h="370840">
                <a:tc>
                  <a:txBody>
                    <a:bodyPr/>
                    <a:lstStyle/>
                    <a:p>
                      <a:r>
                        <a:rPr lang="en-CA" dirty="0" smtClean="0">
                          <a:latin typeface="Georgia" panose="02040502050405020303" pitchFamily="18" charset="0"/>
                        </a:rPr>
                        <a:t>Italian</a:t>
                      </a:r>
                      <a:endParaRPr lang="en-CA" dirty="0">
                        <a:latin typeface="Georgia" panose="02040502050405020303" pitchFamily="18" charset="0"/>
                      </a:endParaRPr>
                    </a:p>
                  </a:txBody>
                  <a:tcPr/>
                </a:tc>
                <a:tc>
                  <a:txBody>
                    <a:bodyPr/>
                    <a:lstStyle/>
                    <a:p>
                      <a:r>
                        <a:rPr lang="pt-BR" dirty="0" smtClean="0">
                          <a:latin typeface="Georgia" panose="02040502050405020303" pitchFamily="18" charset="0"/>
                        </a:rPr>
                        <a:t>ABCDEFGHILMNOPRSTUVZ</a:t>
                      </a:r>
                      <a:endParaRPr lang="en-CA" dirty="0">
                        <a:latin typeface="Georgia" panose="02040502050405020303" pitchFamily="18" charset="0"/>
                      </a:endParaRPr>
                    </a:p>
                  </a:txBody>
                  <a:tcPr/>
                </a:tc>
                <a:extLst>
                  <a:ext uri="{0D108BD9-81ED-4DB2-BD59-A6C34878D82A}">
                    <a16:rowId xmlns:a16="http://schemas.microsoft.com/office/drawing/2014/main" val="10002"/>
                  </a:ext>
                </a:extLst>
              </a:tr>
              <a:tr h="370840">
                <a:tc>
                  <a:txBody>
                    <a:bodyPr/>
                    <a:lstStyle/>
                    <a:p>
                      <a:r>
                        <a:rPr lang="en-CA" dirty="0" smtClean="0">
                          <a:latin typeface="Georgia" panose="02040502050405020303" pitchFamily="18" charset="0"/>
                        </a:rPr>
                        <a:t>Slovenian</a:t>
                      </a:r>
                      <a:endParaRPr lang="en-CA" dirty="0">
                        <a:latin typeface="Georgia" panose="02040502050405020303" pitchFamily="18" charset="0"/>
                      </a:endParaRPr>
                    </a:p>
                  </a:txBody>
                  <a:tcPr/>
                </a:tc>
                <a:tc>
                  <a:txBody>
                    <a:bodyPr/>
                    <a:lstStyle/>
                    <a:p>
                      <a:r>
                        <a:rPr lang="pt-BR" dirty="0" smtClean="0">
                          <a:latin typeface="Georgia" panose="02040502050405020303" pitchFamily="18" charset="0"/>
                        </a:rPr>
                        <a:t>ABCČDEFGHIJKLMNOPRSŠTUVZŽ</a:t>
                      </a:r>
                      <a:endParaRPr lang="en-CA" dirty="0">
                        <a:latin typeface="Georgia" panose="02040502050405020303" pitchFamily="18" charset="0"/>
                      </a:endParaRPr>
                    </a:p>
                  </a:txBody>
                  <a:tcPr/>
                </a:tc>
                <a:extLst>
                  <a:ext uri="{0D108BD9-81ED-4DB2-BD59-A6C34878D82A}">
                    <a16:rowId xmlns:a16="http://schemas.microsoft.com/office/drawing/2014/main" val="10003"/>
                  </a:ext>
                </a:extLst>
              </a:tr>
              <a:tr h="370840">
                <a:tc>
                  <a:txBody>
                    <a:bodyPr/>
                    <a:lstStyle/>
                    <a:p>
                      <a:r>
                        <a:rPr lang="en-CA" dirty="0" smtClean="0">
                          <a:latin typeface="Georgia" panose="02040502050405020303" pitchFamily="18" charset="0"/>
                        </a:rPr>
                        <a:t>Polish</a:t>
                      </a:r>
                      <a:endParaRPr lang="en-CA" dirty="0">
                        <a:latin typeface="Georgia" panose="020405020504050203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latin typeface="Georgia" panose="02040502050405020303" pitchFamily="18" charset="0"/>
                        </a:rPr>
                        <a:t>AĄBCĆDEĘFGHIJKLŁMNŃOÓPQRSŚTUWXYZŹŻ</a:t>
                      </a:r>
                      <a:endParaRPr lang="en-CA" dirty="0" smtClean="0">
                        <a:latin typeface="Georgia" panose="02040502050405020303" pitchFamily="18" charset="0"/>
                      </a:endParaRPr>
                    </a:p>
                  </a:txBody>
                  <a:tcPr/>
                </a:tc>
                <a:extLst>
                  <a:ext uri="{0D108BD9-81ED-4DB2-BD59-A6C34878D82A}">
                    <a16:rowId xmlns:a16="http://schemas.microsoft.com/office/drawing/2014/main" val="10004"/>
                  </a:ext>
                </a:extLst>
              </a:tr>
              <a:tr h="370840">
                <a:tc>
                  <a:txBody>
                    <a:bodyPr/>
                    <a:lstStyle/>
                    <a:p>
                      <a:r>
                        <a:rPr lang="en-CA" dirty="0" smtClean="0">
                          <a:latin typeface="Georgia" panose="02040502050405020303" pitchFamily="18" charset="0"/>
                        </a:rPr>
                        <a:t>Greek</a:t>
                      </a:r>
                      <a:endParaRPr lang="en-CA" dirty="0">
                        <a:latin typeface="Georgia" panose="02040502050405020303" pitchFamily="18" charset="0"/>
                      </a:endParaRPr>
                    </a:p>
                  </a:txBody>
                  <a:tcPr/>
                </a:tc>
                <a:tc>
                  <a:txBody>
                    <a:bodyPr/>
                    <a:lstStyle/>
                    <a:p>
                      <a:r>
                        <a:rPr lang="el-GR" dirty="0" smtClean="0">
                          <a:latin typeface="Georgia" panose="02040502050405020303" pitchFamily="18" charset="0"/>
                        </a:rPr>
                        <a:t>ΑΒΓΔΕΖΗΘΙΚΛΜΝΞΟΠΡΣΤΥΦΧΨΩ</a:t>
                      </a:r>
                      <a:endParaRPr lang="en-CA" dirty="0">
                        <a:latin typeface="Georgia" panose="02040502050405020303" pitchFamily="18" charset="0"/>
                      </a:endParaRPr>
                    </a:p>
                  </a:txBody>
                  <a:tcPr/>
                </a:tc>
                <a:extLst>
                  <a:ext uri="{0D108BD9-81ED-4DB2-BD59-A6C34878D82A}">
                    <a16:rowId xmlns:a16="http://schemas.microsoft.com/office/drawing/2014/main" val="10005"/>
                  </a:ext>
                </a:extLst>
              </a:tr>
              <a:tr h="370840">
                <a:tc>
                  <a:txBody>
                    <a:bodyPr/>
                    <a:lstStyle/>
                    <a:p>
                      <a:r>
                        <a:rPr lang="en-CA" dirty="0" smtClean="0">
                          <a:latin typeface="Georgia" panose="02040502050405020303" pitchFamily="18" charset="0"/>
                        </a:rPr>
                        <a:t>Russian</a:t>
                      </a:r>
                      <a:endParaRPr lang="en-CA" dirty="0">
                        <a:latin typeface="Georgia" panose="02040502050405020303" pitchFamily="18" charset="0"/>
                      </a:endParaRPr>
                    </a:p>
                  </a:txBody>
                  <a:tcPr/>
                </a:tc>
                <a:tc>
                  <a:txBody>
                    <a:bodyPr/>
                    <a:lstStyle/>
                    <a:p>
                      <a:r>
                        <a:rPr lang="ru-RU" dirty="0" smtClean="0">
                          <a:latin typeface="Georgia" panose="02040502050405020303" pitchFamily="18" charset="0"/>
                        </a:rPr>
                        <a:t>АБВГДЕЁЖЗИЙКЛМНОПРСТУФХЦЧШЩъыьЭЮ	Я</a:t>
                      </a:r>
                      <a:endParaRPr lang="en-CA" dirty="0">
                        <a:latin typeface="Georgia" panose="02040502050405020303" pitchFamily="18" charset="0"/>
                      </a:endParaRPr>
                    </a:p>
                  </a:txBody>
                  <a:tcPr/>
                </a:tc>
                <a:extLst>
                  <a:ext uri="{0D108BD9-81ED-4DB2-BD59-A6C34878D82A}">
                    <a16:rowId xmlns:a16="http://schemas.microsoft.com/office/drawing/2014/main" val="10006"/>
                  </a:ext>
                </a:extLst>
              </a:tr>
              <a:tr h="370840">
                <a:tc>
                  <a:txBody>
                    <a:bodyPr/>
                    <a:lstStyle/>
                    <a:p>
                      <a:r>
                        <a:rPr lang="en-CA" dirty="0" smtClean="0">
                          <a:latin typeface="Georgia" panose="02040502050405020303" pitchFamily="18" charset="0"/>
                        </a:rPr>
                        <a:t>Persian</a:t>
                      </a:r>
                      <a:endParaRPr lang="en-CA" dirty="0">
                        <a:latin typeface="Georgia" panose="02040502050405020303" pitchFamily="18" charset="0"/>
                      </a:endParaRPr>
                    </a:p>
                  </a:txBody>
                  <a:tcPr/>
                </a:tc>
                <a:tc>
                  <a:txBody>
                    <a:bodyPr/>
                    <a:lstStyle/>
                    <a:p>
                      <a:r>
                        <a:rPr lang="ar-AE" dirty="0" smtClean="0">
                          <a:latin typeface="Georgia" panose="02040502050405020303" pitchFamily="18" charset="0"/>
                        </a:rPr>
                        <a:t> ا ب پ ت ث ج چ ح خ د ذ ر ز ژ س ش ص ض ط ظ ع غ ف ق ک گ ل م ن و ه ی</a:t>
                      </a:r>
                      <a:endParaRPr lang="en-CA" dirty="0">
                        <a:latin typeface="Georgia" panose="02040502050405020303" pitchFamily="18" charset="0"/>
                      </a:endParaRPr>
                    </a:p>
                  </a:txBody>
                  <a:tcPr/>
                </a:tc>
                <a:extLst>
                  <a:ext uri="{0D108BD9-81ED-4DB2-BD59-A6C34878D82A}">
                    <a16:rowId xmlns:a16="http://schemas.microsoft.com/office/drawing/2014/main" val="10007"/>
                  </a:ext>
                </a:extLst>
              </a:tr>
              <a:tr h="370840">
                <a:tc>
                  <a:txBody>
                    <a:bodyPr/>
                    <a:lstStyle/>
                    <a:p>
                      <a:r>
                        <a:rPr lang="en-CA" dirty="0" smtClean="0">
                          <a:latin typeface="Georgia" panose="02040502050405020303" pitchFamily="18" charset="0"/>
                        </a:rPr>
                        <a:t>Gurmukhi</a:t>
                      </a:r>
                      <a:endParaRPr lang="en-CA" dirty="0">
                        <a:latin typeface="Georgia" panose="02040502050405020303" pitchFamily="18" charset="0"/>
                      </a:endParaRPr>
                    </a:p>
                  </a:txBody>
                  <a:tcPr/>
                </a:tc>
                <a:tc>
                  <a:txBody>
                    <a:bodyPr/>
                    <a:lstStyle/>
                    <a:p>
                      <a:r>
                        <a:rPr lang="pa-IN" dirty="0" smtClean="0">
                          <a:latin typeface="Georgia" panose="02040502050405020303" pitchFamily="18" charset="0"/>
                        </a:rPr>
                        <a:t>ੳਅੲਸਹਕਖਗਘਙਚਛਜਝਞਟਠਡਢਣਤਥਦਧਨਪਫਬਭਮਯਰਲਵੜ</a:t>
                      </a:r>
                      <a:endParaRPr lang="en-CA" dirty="0">
                        <a:latin typeface="Georgia" panose="02040502050405020303" pitchFamily="18"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7489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Strings in nature</a:t>
            </a:r>
            <a:endParaRPr lang="en-CA" dirty="0"/>
          </a:p>
        </p:txBody>
      </p:sp>
      <p:sp>
        <p:nvSpPr>
          <p:cNvPr id="3" name="Content Placeholder 2"/>
          <p:cNvSpPr>
            <a:spLocks noGrp="1"/>
          </p:cNvSpPr>
          <p:nvPr>
            <p:ph idx="1"/>
          </p:nvPr>
        </p:nvSpPr>
        <p:spPr/>
        <p:txBody>
          <a:bodyPr/>
          <a:lstStyle/>
          <a:p>
            <a:r>
              <a:rPr lang="en-CA" dirty="0" smtClean="0"/>
              <a:t>Even better</a:t>
            </a:r>
            <a:r>
              <a:rPr lang="en-CA" dirty="0"/>
              <a:t>, </a:t>
            </a:r>
            <a:r>
              <a:rPr lang="en-CA" dirty="0" smtClean="0"/>
              <a:t>deoxyribonucleic acid (</a:t>
            </a:r>
            <a:r>
              <a:rPr lang="en-CA" cap="small" dirty="0" err="1" smtClean="0"/>
              <a:t>dna</a:t>
            </a:r>
            <a:r>
              <a:rPr lang="en-CA" dirty="0" smtClean="0"/>
              <a:t>) is a string with a</a:t>
            </a:r>
            <a:br>
              <a:rPr lang="en-CA" dirty="0" smtClean="0"/>
            </a:br>
            <a:r>
              <a:rPr lang="en-CA" dirty="0" smtClean="0"/>
              <a:t>four-characters alphabet:</a:t>
            </a:r>
          </a:p>
          <a:p>
            <a:pPr lvl="1"/>
            <a:r>
              <a:rPr lang="en-CA" dirty="0" smtClean="0">
                <a:cs typeface="Consolas" panose="020B0609020204030204" pitchFamily="49" charset="0"/>
              </a:rPr>
              <a:t>cytosine		C</a:t>
            </a:r>
          </a:p>
          <a:p>
            <a:pPr lvl="1"/>
            <a:r>
              <a:rPr lang="en-CA" dirty="0" smtClean="0">
                <a:cs typeface="Consolas" panose="020B0609020204030204" pitchFamily="49" charset="0"/>
              </a:rPr>
              <a:t>guanine		G</a:t>
            </a:r>
          </a:p>
          <a:p>
            <a:pPr lvl="1"/>
            <a:r>
              <a:rPr lang="en-CA" dirty="0" smtClean="0">
                <a:cs typeface="Consolas" panose="020B0609020204030204" pitchFamily="49" charset="0"/>
              </a:rPr>
              <a:t>adenine		A</a:t>
            </a:r>
          </a:p>
          <a:p>
            <a:pPr lvl="1"/>
            <a:r>
              <a:rPr lang="en-CA" dirty="0" smtClean="0">
                <a:cs typeface="Consolas" panose="020B0609020204030204" pitchFamily="49" charset="0"/>
              </a:rPr>
              <a:t>thymine		T</a:t>
            </a:r>
          </a:p>
          <a:p>
            <a:endParaRPr lang="en-CA" dirty="0" smtClean="0">
              <a:cs typeface="Consolas" panose="020B0609020204030204" pitchFamily="49" charset="0"/>
            </a:endParaRPr>
          </a:p>
          <a:p>
            <a:r>
              <a:rPr lang="en-CA" dirty="0" smtClean="0">
                <a:cs typeface="Consolas" panose="020B0609020204030204" pitchFamily="49" charset="0"/>
              </a:rPr>
              <a:t>All the algorithms developed by computer scientists for analyzing and manipulating strings were immediately transferable to the analysis and manipulation of </a:t>
            </a:r>
            <a:r>
              <a:rPr lang="en-CA" cap="small" dirty="0" err="1"/>
              <a:t>dna</a:t>
            </a:r>
            <a:endParaRPr lang="en-CA" dirty="0" smtClean="0">
              <a:cs typeface="Consolas" panose="020B0609020204030204" pitchFamily="49" charset="0"/>
            </a:endParaRPr>
          </a:p>
          <a:p>
            <a:pPr lvl="1"/>
            <a:r>
              <a:rPr lang="en-CA" dirty="0" smtClean="0">
                <a:cs typeface="Consolas" panose="020B0609020204030204" pitchFamily="49" charset="0"/>
              </a:rPr>
              <a:t>This is one of the beauties of </a:t>
            </a:r>
            <a:r>
              <a:rPr lang="en-CA" i="1" dirty="0" smtClean="0">
                <a:cs typeface="Consolas" panose="020B0609020204030204" pitchFamily="49" charset="0"/>
              </a:rPr>
              <a:t>abstraction</a:t>
            </a:r>
            <a:endParaRPr lang="en-CA" dirty="0">
              <a:cs typeface="Consolas" panose="020B0609020204030204" pitchFamily="49" charset="0"/>
            </a:endParaRPr>
          </a:p>
        </p:txBody>
      </p:sp>
    </p:spTree>
    <p:extLst>
      <p:ext uri="{BB962C8B-B14F-4D97-AF65-F5344CB8AC3E}">
        <p14:creationId xmlns:p14="http://schemas.microsoft.com/office/powerpoint/2010/main" val="1310136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Know that strings are sequences of characters</a:t>
            </a:r>
          </a:p>
          <a:p>
            <a:pPr lvl="2"/>
            <a:r>
              <a:rPr lang="en-CA" dirty="0" smtClean="0"/>
              <a:t>Those characters come from a fixed alphabet</a:t>
            </a:r>
            <a:endParaRPr lang="en-CA" dirty="0"/>
          </a:p>
          <a:p>
            <a:pPr lvl="1"/>
            <a:r>
              <a:rPr lang="en-CA" dirty="0" smtClean="0"/>
              <a:t>Know the most primitive means of storing strings are null-character-terminated arrays of </a:t>
            </a:r>
            <a:r>
              <a:rPr lang="en-CA" dirty="0" smtClean="0">
                <a:latin typeface="Consolas" panose="020B0609020204030204" pitchFamily="49" charset="0"/>
                <a:cs typeface="Consolas" panose="020B0609020204030204" pitchFamily="49" charset="0"/>
              </a:rPr>
              <a:t>char</a:t>
            </a:r>
          </a:p>
          <a:p>
            <a:pPr lvl="1"/>
            <a:r>
              <a:rPr lang="en-CA" dirty="0" smtClean="0"/>
              <a:t>Understand how </a:t>
            </a:r>
            <a:r>
              <a:rPr lang="en-CA" dirty="0" smtClean="0"/>
              <a:t>to calculate </a:t>
            </a:r>
            <a:r>
              <a:rPr lang="en-CA" dirty="0" smtClean="0"/>
              <a:t>the length of a string</a:t>
            </a:r>
          </a:p>
          <a:p>
            <a:pPr lvl="1"/>
            <a:r>
              <a:rPr lang="en-CA" dirty="0" smtClean="0"/>
              <a:t>Understand </a:t>
            </a:r>
            <a:r>
              <a:rPr lang="en-CA" dirty="0" smtClean="0"/>
              <a:t>string distances</a:t>
            </a:r>
          </a:p>
          <a:p>
            <a:pPr lvl="1"/>
            <a:r>
              <a:rPr lang="en-CA" dirty="0" smtClean="0"/>
              <a:t>Are aware that</a:t>
            </a:r>
          </a:p>
          <a:p>
            <a:pPr lvl="2"/>
            <a:r>
              <a:rPr lang="en-CA" dirty="0" smtClean="0"/>
              <a:t>Simple strings are limited to </a:t>
            </a:r>
            <a:r>
              <a:rPr lang="en-CA" cap="small" dirty="0" smtClean="0"/>
              <a:t>ascii</a:t>
            </a:r>
          </a:p>
          <a:p>
            <a:pPr lvl="2"/>
            <a:r>
              <a:rPr lang="en-CA" dirty="0" smtClean="0"/>
              <a:t>Other languages require Unicode</a:t>
            </a:r>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Define strings</a:t>
            </a:r>
          </a:p>
          <a:p>
            <a:pPr lvl="1"/>
            <a:r>
              <a:rPr lang="en-CA" dirty="0" smtClean="0"/>
              <a:t>Describe how to use character arrays for </a:t>
            </a:r>
            <a:r>
              <a:rPr lang="en-CA" dirty="0" smtClean="0"/>
              <a:t>C-style strings</a:t>
            </a:r>
            <a:endParaRPr lang="en-CA" dirty="0" smtClean="0">
              <a:latin typeface="Consolas" panose="020B0609020204030204" pitchFamily="49" charset="0"/>
              <a:cs typeface="Consolas" panose="020B0609020204030204" pitchFamily="49" charset="0"/>
            </a:endParaRPr>
          </a:p>
          <a:p>
            <a:pPr lvl="1"/>
            <a:r>
              <a:rPr lang="en-CA" dirty="0" smtClean="0"/>
              <a:t>Look </a:t>
            </a:r>
            <a:r>
              <a:rPr lang="en-CA" dirty="0" smtClean="0"/>
              <a:t>at the </a:t>
            </a:r>
            <a:r>
              <a:rPr lang="en-CA" dirty="0" smtClean="0"/>
              <a:t>length of strings</a:t>
            </a:r>
          </a:p>
          <a:p>
            <a:pPr lvl="1"/>
            <a:r>
              <a:rPr lang="en-CA" dirty="0" smtClean="0"/>
              <a:t>Consider </a:t>
            </a:r>
            <a:r>
              <a:rPr lang="en-CA" dirty="0" smtClean="0"/>
              <a:t>string operations, specifically distances</a:t>
            </a:r>
          </a:p>
          <a:p>
            <a:pPr lvl="1"/>
            <a:r>
              <a:rPr lang="en-CA" dirty="0" smtClean="0"/>
              <a:t>Learn how to manipulate strings</a:t>
            </a:r>
          </a:p>
          <a:p>
            <a:pPr lvl="1"/>
            <a:r>
              <a:rPr lang="en-CA" dirty="0" smtClean="0"/>
              <a:t>Look at other alphabets and Unicode</a:t>
            </a: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a:t>
            </a:r>
            <a:r>
              <a:rPr lang="en-CA" dirty="0" err="1" smtClean="0"/>
              <a:t>s_result</a:t>
            </a:r>
            <a:r>
              <a:rPr lang="en-CA" dirty="0" smtClean="0"/>
              <a:t> </a:t>
            </a:r>
            <a:r>
              <a:rPr lang="en-CA" dirty="0"/>
              <a:t>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Strings</a:t>
            </a:r>
            <a:endParaRPr lang="en-CA" dirty="0"/>
          </a:p>
        </p:txBody>
      </p:sp>
      <p:sp>
        <p:nvSpPr>
          <p:cNvPr id="3" name="Content Placeholder 2"/>
          <p:cNvSpPr>
            <a:spLocks noGrp="1"/>
          </p:cNvSpPr>
          <p:nvPr>
            <p:ph idx="1"/>
          </p:nvPr>
        </p:nvSpPr>
        <p:spPr/>
        <p:txBody>
          <a:bodyPr/>
          <a:lstStyle/>
          <a:p>
            <a:r>
              <a:rPr lang="en-CA" dirty="0" smtClean="0"/>
              <a:t>An array stores a list of values</a:t>
            </a:r>
          </a:p>
          <a:p>
            <a:pPr lvl="1"/>
            <a:r>
              <a:rPr lang="en-CA" dirty="0" smtClean="0"/>
              <a:t>E.g., temperatures, voltages, positions, speeds, etc.</a:t>
            </a:r>
          </a:p>
          <a:p>
            <a:pPr lvl="1"/>
            <a:endParaRPr lang="en-CA" dirty="0"/>
          </a:p>
          <a:p>
            <a:r>
              <a:rPr lang="en-CA" dirty="0" smtClean="0"/>
              <a:t>Generally, each value has independent significance</a:t>
            </a:r>
          </a:p>
          <a:p>
            <a:r>
              <a:rPr lang="en-CA" dirty="0" smtClean="0"/>
              <a:t>An array of characters, however, has the following properties:</a:t>
            </a:r>
          </a:p>
          <a:p>
            <a:pPr lvl="1"/>
            <a:r>
              <a:rPr lang="en-CA" dirty="0" smtClean="0"/>
              <a:t>The significance comes from how the characters are strung together:</a:t>
            </a:r>
          </a:p>
          <a:p>
            <a:pPr marL="457200" lvl="1" indent="0" algn="ctr">
              <a:buNone/>
            </a:pPr>
            <a:r>
              <a:rPr lang="en-CA" dirty="0" smtClean="0"/>
              <a:t>post    pots    spot    stop    tops    opts    </a:t>
            </a:r>
            <a:r>
              <a:rPr lang="en-CA" dirty="0" err="1" smtClean="0"/>
              <a:t>spto</a:t>
            </a:r>
            <a:endParaRPr lang="en-CA" dirty="0" smtClean="0"/>
          </a:p>
          <a:p>
            <a:pPr lvl="1" algn="l"/>
            <a:r>
              <a:rPr lang="en-CA" dirty="0" smtClean="0"/>
              <a:t>The characters come from a small </a:t>
            </a:r>
            <a:r>
              <a:rPr lang="en-CA" i="1" dirty="0" smtClean="0"/>
              <a:t>alphabet</a:t>
            </a:r>
            <a:endParaRPr lang="en-CA" dirty="0"/>
          </a:p>
          <a:p>
            <a:r>
              <a:rPr lang="en-CA" dirty="0" smtClean="0"/>
              <a:t>If the characters of an array come from a fixed </a:t>
            </a:r>
            <a:r>
              <a:rPr lang="en-CA" i="1" dirty="0" smtClean="0"/>
              <a:t>alphabet</a:t>
            </a:r>
            <a:r>
              <a:rPr lang="en-CA" dirty="0" smtClean="0"/>
              <a:t>, the array is called a </a:t>
            </a:r>
            <a:r>
              <a:rPr lang="en-CA" i="1" dirty="0" smtClean="0"/>
              <a:t>string</a:t>
            </a:r>
            <a:r>
              <a:rPr lang="en-CA" i="1" dirty="0"/>
              <a:t> </a:t>
            </a:r>
            <a:r>
              <a:rPr lang="en-CA" i="1" dirty="0" smtClean="0"/>
              <a:t>of characters</a:t>
            </a:r>
            <a:r>
              <a:rPr lang="en-CA" dirty="0" smtClean="0"/>
              <a:t>, or simply a </a:t>
            </a:r>
            <a:r>
              <a:rPr lang="en-CA" i="1" dirty="0" smtClean="0"/>
              <a:t>string</a:t>
            </a:r>
            <a:endParaRPr lang="en-CA" dirty="0" smtClean="0"/>
          </a:p>
          <a:p>
            <a:pPr lvl="1"/>
            <a:r>
              <a:rPr lang="en-CA" dirty="0" smtClean="0"/>
              <a:t>The alphabet </a:t>
            </a:r>
            <a:r>
              <a:rPr lang="en-CA" dirty="0" smtClean="0"/>
              <a:t>for character arrays (C-style strings) </a:t>
            </a:r>
            <a:r>
              <a:rPr lang="en-CA" dirty="0" smtClean="0"/>
              <a:t>is the set of all </a:t>
            </a:r>
            <a:r>
              <a:rPr lang="en-CA" cap="small" dirty="0" smtClean="0"/>
              <a:t>ascii</a:t>
            </a:r>
            <a:r>
              <a:rPr lang="en-CA" dirty="0" smtClean="0"/>
              <a:t> characters</a:t>
            </a:r>
          </a:p>
          <a:p>
            <a:pPr lvl="1"/>
            <a:r>
              <a:rPr lang="en-CA" dirty="0" smtClean="0"/>
              <a:t>More inclusive strings use Unicode</a:t>
            </a:r>
          </a:p>
          <a:p>
            <a:r>
              <a:rPr lang="en-CA" dirty="0" smtClean="0"/>
              <a:t>The </a:t>
            </a:r>
            <a:r>
              <a:rPr lang="en-CA" i="1" dirty="0" smtClean="0"/>
              <a:t>length</a:t>
            </a:r>
            <a:r>
              <a:rPr lang="en-CA" dirty="0" smtClean="0"/>
              <a:t> of a string is the number of characters</a:t>
            </a: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String length</a:t>
            </a:r>
            <a:endParaRPr lang="en-CA" dirty="0"/>
          </a:p>
        </p:txBody>
      </p:sp>
      <p:sp>
        <p:nvSpPr>
          <p:cNvPr id="3" name="Content Placeholder 2"/>
          <p:cNvSpPr>
            <a:spLocks noGrp="1"/>
          </p:cNvSpPr>
          <p:nvPr>
            <p:ph idx="1"/>
          </p:nvPr>
        </p:nvSpPr>
        <p:spPr/>
        <p:txBody>
          <a:bodyPr/>
          <a:lstStyle/>
          <a:p>
            <a:r>
              <a:rPr lang="en-CA" dirty="0" smtClean="0"/>
              <a:t>C-style strings are defined as:</a:t>
            </a:r>
            <a:endParaRPr lang="en-CA" dirty="0" smtClean="0"/>
          </a:p>
          <a:p>
            <a:pPr lvl="1"/>
            <a:r>
              <a:rPr lang="en-CA" dirty="0" smtClean="0"/>
              <a:t>An </a:t>
            </a:r>
            <a:r>
              <a:rPr lang="en-CA" dirty="0" smtClean="0"/>
              <a:t>array of characters where the entry following the last character is the null character </a:t>
            </a:r>
            <a:r>
              <a:rPr lang="en-CA" dirty="0" smtClean="0">
                <a:latin typeface="Consolas" panose="020B0609020204030204" pitchFamily="49" charset="0"/>
                <a:cs typeface="Consolas" panose="020B0609020204030204" pitchFamily="49" charset="0"/>
              </a:rPr>
              <a:t>'\0'</a:t>
            </a:r>
            <a:r>
              <a:rPr lang="en-CA" dirty="0" smtClean="0"/>
              <a:t> with a value of </a:t>
            </a:r>
            <a:r>
              <a:rPr lang="en-CA" dirty="0" smtClean="0">
                <a:latin typeface="Consolas" panose="020B0609020204030204" pitchFamily="49" charset="0"/>
                <a:cs typeface="Consolas" panose="020B0609020204030204" pitchFamily="49" charset="0"/>
              </a:rPr>
              <a:t>0x00</a:t>
            </a:r>
          </a:p>
          <a:p>
            <a:pPr lvl="2"/>
            <a:r>
              <a:rPr lang="en-CA" dirty="0">
                <a:latin typeface="Consolas" panose="020B0609020204030204" pitchFamily="49" charset="0"/>
                <a:cs typeface="Consolas" panose="020B0609020204030204" pitchFamily="49" charset="0"/>
              </a:rPr>
              <a:t>'\0'</a:t>
            </a:r>
            <a:r>
              <a:rPr lang="en-CA" dirty="0" smtClean="0"/>
              <a:t> must be included in the array length, but not the string length</a:t>
            </a:r>
          </a:p>
          <a:p>
            <a:pPr lvl="2"/>
            <a:r>
              <a:rPr lang="en-CA" dirty="0" smtClean="0"/>
              <a:t>The string length is at least one less than the array length</a:t>
            </a:r>
          </a:p>
          <a:p>
            <a:pPr lvl="1"/>
            <a:r>
              <a:rPr lang="en-CA" dirty="0" smtClean="0"/>
              <a:t>We will prefix all identifiers that are pointers to strings with </a:t>
            </a:r>
            <a:r>
              <a:rPr lang="en-CA" dirty="0" smtClean="0">
                <a:latin typeface="Consolas" panose="020B0609020204030204" pitchFamily="49" charset="0"/>
                <a:cs typeface="Consolas" panose="020B0609020204030204" pitchFamily="49" charset="0"/>
              </a:rPr>
              <a:t>"s_"</a:t>
            </a:r>
            <a:endParaRPr lang="en-CA" dirty="0">
              <a:latin typeface="Consolas" panose="020B0609020204030204" pitchFamily="49" charset="0"/>
              <a:cs typeface="Consolas" panose="020B0609020204030204" pitchFamily="49" charset="0"/>
            </a:endParaRPr>
          </a:p>
          <a:p>
            <a:pPr lvl="0"/>
            <a:endParaRPr lang="en-CA" dirty="0">
              <a:solidFill>
                <a:prstClr val="black"/>
              </a:solidFill>
            </a:endParaRPr>
          </a:p>
          <a:p>
            <a:pPr lvl="0"/>
            <a:r>
              <a:rPr lang="en-CA" dirty="0" smtClean="0">
                <a:solidFill>
                  <a:prstClr val="black"/>
                </a:solidFill>
              </a:rPr>
              <a:t>We can determine the length of a string:</a:t>
            </a:r>
          </a:p>
          <a:p>
            <a:pPr marL="857250" lvl="2" indent="0">
              <a:buNone/>
            </a:pPr>
            <a:r>
              <a:rPr lang="en-CA" dirty="0" smtClean="0">
                <a:solidFill>
                  <a:prstClr val="black"/>
                </a:solidFill>
                <a:latin typeface="Consolas" panose="020B0609020204030204" pitchFamily="49" charset="0"/>
                <a:cs typeface="Consolas" panose="020B0609020204030204" pitchFamily="49" charset="0"/>
              </a:rPr>
              <a:t>std::size_t </a:t>
            </a:r>
            <a:r>
              <a:rPr lang="en-CA" dirty="0" err="1" smtClean="0">
                <a:solidFill>
                  <a:prstClr val="black"/>
                </a:solidFill>
                <a:latin typeface="Consolas" panose="020B0609020204030204" pitchFamily="49" charset="0"/>
                <a:cs typeface="Consolas" panose="020B0609020204030204" pitchFamily="49" charset="0"/>
              </a:rPr>
              <a:t>string_length</a:t>
            </a:r>
            <a:r>
              <a:rPr lang="en-CA" dirty="0" smtClean="0">
                <a:solidFill>
                  <a:prstClr val="black"/>
                </a:solidFill>
                <a:latin typeface="Consolas" panose="020B0609020204030204" pitchFamily="49" charset="0"/>
                <a:cs typeface="Consolas" panose="020B0609020204030204" pitchFamily="49" charset="0"/>
              </a:rPr>
              <a:t>( char </a:t>
            </a:r>
            <a:r>
              <a:rPr lang="en-CA" dirty="0" err="1" smtClean="0">
                <a:solidFill>
                  <a:prstClr val="black"/>
                </a:solidFill>
                <a:latin typeface="Consolas" panose="020B0609020204030204" pitchFamily="49" charset="0"/>
                <a:cs typeface="Consolas" panose="020B0609020204030204" pitchFamily="49" charset="0"/>
              </a:rPr>
              <a:t>s_str</a:t>
            </a:r>
            <a:r>
              <a:rPr lang="en-CA" dirty="0" smtClean="0">
                <a:solidFill>
                  <a:prstClr val="black"/>
                </a:solidFill>
                <a:latin typeface="Consolas" panose="020B0609020204030204" pitchFamily="49" charset="0"/>
                <a:cs typeface="Consolas" panose="020B0609020204030204" pitchFamily="49" charset="0"/>
              </a:rPr>
              <a:t>[] </a:t>
            </a:r>
            <a:r>
              <a:rPr lang="en-CA" dirty="0" smtClean="0">
                <a:solidFill>
                  <a:prstClr val="black"/>
                </a:solidFill>
                <a:latin typeface="Consolas" panose="020B0609020204030204" pitchFamily="49" charset="0"/>
                <a:cs typeface="Consolas" panose="020B0609020204030204" pitchFamily="49" charset="0"/>
              </a:rPr>
              <a:t>) {</a:t>
            </a:r>
          </a:p>
          <a:p>
            <a:pPr marL="857250" lvl="2" indent="0">
              <a:buNone/>
            </a:pPr>
            <a:r>
              <a:rPr lang="en-CA" dirty="0">
                <a:solidFill>
                  <a:prstClr val="black"/>
                </a:solidFill>
                <a:latin typeface="Consolas" panose="020B0609020204030204" pitchFamily="49" charset="0"/>
                <a:cs typeface="Consolas" panose="020B0609020204030204" pitchFamily="49" charset="0"/>
              </a:rPr>
              <a:t> </a:t>
            </a:r>
            <a:r>
              <a:rPr lang="en-CA" dirty="0" smtClean="0">
                <a:solidFill>
                  <a:prstClr val="black"/>
                </a:solidFill>
                <a:latin typeface="Consolas" panose="020B0609020204030204" pitchFamily="49" charset="0"/>
                <a:cs typeface="Consolas" panose="020B0609020204030204" pitchFamily="49" charset="0"/>
              </a:rPr>
              <a:t>   for ( std::size_t k{0}; true; ++k ) {</a:t>
            </a:r>
          </a:p>
          <a:p>
            <a:pPr marL="857250" lvl="2" indent="0">
              <a:buNone/>
            </a:pPr>
            <a:r>
              <a:rPr lang="en-CA" dirty="0">
                <a:solidFill>
                  <a:prstClr val="black"/>
                </a:solidFill>
                <a:latin typeface="Consolas" panose="020B0609020204030204" pitchFamily="49" charset="0"/>
                <a:cs typeface="Consolas" panose="020B0609020204030204" pitchFamily="49" charset="0"/>
              </a:rPr>
              <a:t> </a:t>
            </a:r>
            <a:r>
              <a:rPr lang="en-CA" dirty="0" smtClean="0">
                <a:solidFill>
                  <a:prstClr val="black"/>
                </a:solidFill>
                <a:latin typeface="Consolas" panose="020B0609020204030204" pitchFamily="49" charset="0"/>
                <a:cs typeface="Consolas" panose="020B0609020204030204" pitchFamily="49" charset="0"/>
              </a:rPr>
              <a:t>       if ( </a:t>
            </a:r>
            <a:r>
              <a:rPr lang="en-CA" dirty="0" err="1">
                <a:solidFill>
                  <a:prstClr val="black"/>
                </a:solidFill>
                <a:latin typeface="Consolas" panose="020B0609020204030204" pitchFamily="49" charset="0"/>
                <a:cs typeface="Consolas" panose="020B0609020204030204" pitchFamily="49" charset="0"/>
              </a:rPr>
              <a:t>s_</a:t>
            </a:r>
            <a:r>
              <a:rPr lang="en-CA" dirty="0" err="1" smtClean="0">
                <a:solidFill>
                  <a:prstClr val="black"/>
                </a:solidFill>
                <a:latin typeface="Consolas" panose="020B0609020204030204" pitchFamily="49" charset="0"/>
                <a:cs typeface="Consolas" panose="020B0609020204030204" pitchFamily="49" charset="0"/>
              </a:rPr>
              <a:t>str</a:t>
            </a:r>
            <a:r>
              <a:rPr lang="en-CA" dirty="0" smtClean="0">
                <a:solidFill>
                  <a:prstClr val="black"/>
                </a:solidFill>
                <a:latin typeface="Consolas" panose="020B0609020204030204" pitchFamily="49" charset="0"/>
                <a:cs typeface="Consolas" panose="020B0609020204030204" pitchFamily="49" charset="0"/>
              </a:rPr>
              <a:t>[k] == '\0' ) {</a:t>
            </a:r>
          </a:p>
          <a:p>
            <a:pPr marL="857250" lvl="2" indent="0">
              <a:buNone/>
            </a:pPr>
            <a:r>
              <a:rPr lang="en-CA" dirty="0">
                <a:solidFill>
                  <a:prstClr val="black"/>
                </a:solidFill>
                <a:latin typeface="Consolas" panose="020B0609020204030204" pitchFamily="49" charset="0"/>
                <a:cs typeface="Consolas" panose="020B0609020204030204" pitchFamily="49" charset="0"/>
              </a:rPr>
              <a:t> </a:t>
            </a:r>
            <a:r>
              <a:rPr lang="en-CA" dirty="0" smtClean="0">
                <a:solidFill>
                  <a:prstClr val="black"/>
                </a:solidFill>
                <a:latin typeface="Consolas" panose="020B0609020204030204" pitchFamily="49" charset="0"/>
                <a:cs typeface="Consolas" panose="020B0609020204030204" pitchFamily="49" charset="0"/>
              </a:rPr>
              <a:t>           return k;</a:t>
            </a:r>
          </a:p>
          <a:p>
            <a:pPr marL="857250" lvl="2" indent="0">
              <a:buNone/>
            </a:pPr>
            <a:r>
              <a:rPr lang="en-CA" dirty="0">
                <a:solidFill>
                  <a:prstClr val="black"/>
                </a:solidFill>
                <a:latin typeface="Consolas" panose="020B0609020204030204" pitchFamily="49" charset="0"/>
                <a:cs typeface="Consolas" panose="020B0609020204030204" pitchFamily="49" charset="0"/>
              </a:rPr>
              <a:t> </a:t>
            </a:r>
            <a:r>
              <a:rPr lang="en-CA" dirty="0" smtClean="0">
                <a:solidFill>
                  <a:prstClr val="black"/>
                </a:solidFill>
                <a:latin typeface="Consolas" panose="020B0609020204030204" pitchFamily="49" charset="0"/>
                <a:cs typeface="Consolas" panose="020B0609020204030204" pitchFamily="49" charset="0"/>
              </a:rPr>
              <a:t>       }</a:t>
            </a:r>
          </a:p>
          <a:p>
            <a:pPr marL="857250" lvl="2" indent="0">
              <a:buNone/>
            </a:pPr>
            <a:r>
              <a:rPr lang="en-CA" dirty="0">
                <a:solidFill>
                  <a:prstClr val="black"/>
                </a:solidFill>
                <a:latin typeface="Consolas" panose="020B0609020204030204" pitchFamily="49" charset="0"/>
                <a:cs typeface="Consolas" panose="020B0609020204030204" pitchFamily="49" charset="0"/>
              </a:rPr>
              <a:t> </a:t>
            </a:r>
            <a:r>
              <a:rPr lang="en-CA" dirty="0" smtClean="0">
                <a:solidFill>
                  <a:prstClr val="black"/>
                </a:solidFill>
                <a:latin typeface="Consolas" panose="020B0609020204030204" pitchFamily="49" charset="0"/>
                <a:cs typeface="Consolas" panose="020B0609020204030204" pitchFamily="49" charset="0"/>
              </a:rPr>
              <a:t>   }</a:t>
            </a:r>
          </a:p>
          <a:p>
            <a:pPr marL="857250" lvl="2" indent="0">
              <a:buNone/>
            </a:pPr>
            <a:r>
              <a:rPr lang="en-CA" dirty="0">
                <a:solidFill>
                  <a:prstClr val="black"/>
                </a:solidFill>
                <a:latin typeface="Consolas" panose="020B0609020204030204" pitchFamily="49" charset="0"/>
                <a:cs typeface="Consolas" panose="020B0609020204030204" pitchFamily="49" charset="0"/>
              </a:rPr>
              <a:t>}</a:t>
            </a:r>
          </a:p>
          <a:p>
            <a:pPr lvl="1"/>
            <a:endParaRPr lang="en-CA" dirty="0" smtClean="0">
              <a:latin typeface="Consolas" panose="020B0609020204030204" pitchFamily="49" charset="0"/>
              <a:cs typeface="Consolas" panose="020B0609020204030204" pitchFamily="49" charset="0"/>
            </a:endParaRPr>
          </a:p>
        </p:txBody>
      </p:sp>
      <p:sp>
        <p:nvSpPr>
          <p:cNvPr id="4" name="TextBox 3"/>
          <p:cNvSpPr txBox="1"/>
          <p:nvPr/>
        </p:nvSpPr>
        <p:spPr>
          <a:xfrm>
            <a:off x="4716016" y="5445224"/>
            <a:ext cx="4003019" cy="369332"/>
          </a:xfrm>
          <a:prstGeom prst="rect">
            <a:avLst/>
          </a:prstGeom>
          <a:noFill/>
        </p:spPr>
        <p:txBody>
          <a:bodyPr wrap="none" rtlCol="0">
            <a:spAutoFit/>
          </a:bodyPr>
          <a:lstStyle/>
          <a:p>
            <a:r>
              <a:rPr lang="en-CA" dirty="0" smtClean="0">
                <a:solidFill>
                  <a:srgbClr val="0070C0"/>
                </a:solidFill>
                <a:latin typeface="Georgia" panose="02040502050405020303" pitchFamily="18" charset="0"/>
              </a:rPr>
              <a:t>What happens if you forget the </a:t>
            </a:r>
            <a:r>
              <a:rPr lang="en-CA" dirty="0" smtClean="0">
                <a:solidFill>
                  <a:srgbClr val="0070C0"/>
                </a:solidFill>
                <a:latin typeface="Consolas" panose="020B0609020204030204" pitchFamily="49" charset="0"/>
                <a:cs typeface="Consolas" panose="020B0609020204030204" pitchFamily="49" charset="0"/>
              </a:rPr>
              <a:t>'\0'</a:t>
            </a:r>
            <a:r>
              <a:rPr lang="en-CA" dirty="0" smtClean="0">
                <a:solidFill>
                  <a:srgbClr val="0070C0"/>
                </a:solidFill>
                <a:latin typeface="Georgia" panose="02040502050405020303" pitchFamily="18" charset="0"/>
              </a:rPr>
              <a:t>?</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152540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String length</a:t>
            </a:r>
            <a:endParaRPr lang="en-CA" dirty="0"/>
          </a:p>
        </p:txBody>
      </p:sp>
      <p:sp>
        <p:nvSpPr>
          <p:cNvPr id="3" name="Content Placeholder 2"/>
          <p:cNvSpPr>
            <a:spLocks noGrp="1"/>
          </p:cNvSpPr>
          <p:nvPr>
            <p:ph idx="1"/>
          </p:nvPr>
        </p:nvSpPr>
        <p:spPr/>
        <p:txBody>
          <a:bodyPr/>
          <a:lstStyle/>
          <a:p>
            <a:r>
              <a:rPr lang="en-CA" dirty="0" smtClean="0"/>
              <a:t>Important:</a:t>
            </a:r>
          </a:p>
          <a:p>
            <a:pPr lvl="1"/>
            <a:r>
              <a:rPr lang="en-CA" dirty="0" smtClean="0">
                <a:latin typeface="Consolas" panose="020B0609020204030204" pitchFamily="49" charset="0"/>
                <a:cs typeface="Consolas" panose="020B0609020204030204" pitchFamily="49" charset="0"/>
              </a:rPr>
              <a:t>'a'</a:t>
            </a:r>
            <a:r>
              <a:rPr lang="en-CA" dirty="0" smtClean="0"/>
              <a:t> is a single null character</a:t>
            </a:r>
          </a:p>
          <a:p>
            <a:pPr lvl="1"/>
            <a:r>
              <a:rPr lang="en-CA" dirty="0" smtClean="0">
                <a:latin typeface="Consolas" panose="020B0609020204030204" pitchFamily="49" charset="0"/>
                <a:cs typeface="Consolas" panose="020B0609020204030204" pitchFamily="49" charset="0"/>
              </a:rPr>
              <a:t>"a"</a:t>
            </a:r>
            <a:r>
              <a:rPr lang="en-CA" dirty="0" smtClean="0"/>
              <a:t> </a:t>
            </a:r>
            <a:r>
              <a:rPr lang="en-CA" dirty="0"/>
              <a:t>is </a:t>
            </a:r>
            <a:r>
              <a:rPr lang="en-CA" dirty="0" smtClean="0"/>
              <a:t>an array occupying 2 bytes</a:t>
            </a:r>
          </a:p>
          <a:p>
            <a:pPr lvl="2"/>
            <a:r>
              <a:rPr lang="en-CA" dirty="0" smtClean="0"/>
              <a:t>The first entry is </a:t>
            </a:r>
            <a:r>
              <a:rPr lang="en-CA" dirty="0" smtClean="0">
                <a:latin typeface="Consolas" panose="020B0609020204030204" pitchFamily="49" charset="0"/>
                <a:cs typeface="Consolas" panose="020B0609020204030204" pitchFamily="49" charset="0"/>
              </a:rPr>
              <a:t>'a'</a:t>
            </a:r>
            <a:r>
              <a:rPr lang="en-CA" dirty="0" smtClean="0"/>
              <a:t> and the second is </a:t>
            </a:r>
            <a:r>
              <a:rPr lang="en-CA" dirty="0" smtClean="0">
                <a:latin typeface="Consolas" panose="020B0609020204030204" pitchFamily="49" charset="0"/>
                <a:cs typeface="Consolas" panose="020B0609020204030204" pitchFamily="49" charset="0"/>
              </a:rPr>
              <a:t>'\0'</a:t>
            </a:r>
          </a:p>
          <a:p>
            <a:pPr lvl="1"/>
            <a:r>
              <a:rPr lang="en-CA" dirty="0" smtClean="0">
                <a:cs typeface="Consolas" panose="020B0609020204030204" pitchFamily="49" charset="0"/>
              </a:rPr>
              <a:t>Oddly enough, </a:t>
            </a:r>
            <a:r>
              <a:rPr lang="en-CA" dirty="0" smtClean="0">
                <a:latin typeface="Consolas" panose="020B0609020204030204" pitchFamily="49" charset="0"/>
                <a:cs typeface="Consolas" panose="020B0609020204030204" pitchFamily="49" charset="0"/>
              </a:rPr>
              <a:t>"\0"</a:t>
            </a:r>
            <a:r>
              <a:rPr lang="en-CA" dirty="0" smtClean="0"/>
              <a:t> </a:t>
            </a:r>
            <a:r>
              <a:rPr lang="en-CA" dirty="0"/>
              <a:t>is an array occupying 2 bytes</a:t>
            </a:r>
          </a:p>
          <a:p>
            <a:pPr lvl="2"/>
            <a:r>
              <a:rPr lang="en-CA" dirty="0" smtClean="0"/>
              <a:t>Both entries are </a:t>
            </a:r>
            <a:r>
              <a:rPr lang="en-CA" dirty="0">
                <a:latin typeface="Consolas" panose="020B0609020204030204" pitchFamily="49" charset="0"/>
                <a:cs typeface="Consolas" panose="020B0609020204030204" pitchFamily="49" charset="0"/>
              </a:rPr>
              <a:t>'\0'</a:t>
            </a:r>
          </a:p>
          <a:p>
            <a:pPr lvl="2"/>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25565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String length</a:t>
            </a:r>
          </a:p>
        </p:txBody>
      </p:sp>
      <p:sp>
        <p:nvSpPr>
          <p:cNvPr id="3" name="Content Placeholder 2"/>
          <p:cNvSpPr>
            <a:spLocks noGrp="1"/>
          </p:cNvSpPr>
          <p:nvPr>
            <p:ph idx="1"/>
          </p:nvPr>
        </p:nvSpPr>
        <p:spPr/>
        <p:txBody>
          <a:bodyPr/>
          <a:lstStyle/>
          <a:p>
            <a:pPr lvl="0"/>
            <a:r>
              <a:rPr lang="en-CA" dirty="0">
                <a:solidFill>
                  <a:prstClr val="black"/>
                </a:solidFill>
              </a:rPr>
              <a:t>Suppose we have </a:t>
            </a:r>
            <a:r>
              <a:rPr lang="en-CA" dirty="0" smtClean="0">
                <a:solidFill>
                  <a:prstClr val="black"/>
                </a:solidFill>
              </a:rPr>
              <a:t>an argument:</a:t>
            </a:r>
          </a:p>
          <a:p>
            <a:pPr lvl="0"/>
            <a:endParaRPr lang="en-CA" dirty="0">
              <a:solidFill>
                <a:prstClr val="black"/>
              </a:solidFill>
              <a:latin typeface="Consolas" panose="020B0609020204030204" pitchFamily="49" charset="0"/>
              <a:cs typeface="Consolas" panose="020B0609020204030204" pitchFamily="49" charset="0"/>
            </a:endParaRPr>
          </a:p>
          <a:p>
            <a:pPr lvl="0"/>
            <a:endParaRPr lang="en-CA" dirty="0" smtClean="0">
              <a:solidFill>
                <a:prstClr val="black"/>
              </a:solidFill>
              <a:latin typeface="Consolas" panose="020B0609020204030204" pitchFamily="49" charset="0"/>
              <a:cs typeface="Consolas" panose="020B0609020204030204" pitchFamily="49" charset="0"/>
            </a:endParaRPr>
          </a:p>
          <a:p>
            <a:pPr lvl="1"/>
            <a:r>
              <a:rPr lang="en-CA" dirty="0" smtClean="0">
                <a:solidFill>
                  <a:prstClr val="black"/>
                </a:solidFill>
                <a:cs typeface="Consolas" panose="020B0609020204030204" pitchFamily="49" charset="0"/>
              </a:rPr>
              <a:t>Any characters after the </a:t>
            </a:r>
            <a:r>
              <a:rPr lang="en-CA" dirty="0" smtClean="0">
                <a:solidFill>
                  <a:prstClr val="black"/>
                </a:solidFill>
                <a:latin typeface="Consolas" panose="020B0609020204030204" pitchFamily="49" charset="0"/>
                <a:cs typeface="Consolas" panose="020B0609020204030204" pitchFamily="49" charset="0"/>
              </a:rPr>
              <a:t>'\0'</a:t>
            </a:r>
            <a:r>
              <a:rPr lang="en-CA" dirty="0" smtClean="0">
                <a:solidFill>
                  <a:prstClr val="black"/>
                </a:solidFill>
                <a:cs typeface="Consolas" panose="020B0609020204030204" pitchFamily="49" charset="0"/>
              </a:rPr>
              <a:t> are ignored</a:t>
            </a:r>
            <a:endParaRPr lang="en-CA" dirty="0">
              <a:solidFill>
                <a:prstClr val="black"/>
              </a:solidFill>
              <a:cs typeface="Consolas" panose="020B0609020204030204" pitchFamily="49" charset="0"/>
            </a:endParaRPr>
          </a:p>
        </p:txBody>
      </p:sp>
      <p:sp>
        <p:nvSpPr>
          <p:cNvPr id="4" name="Rectangle 3"/>
          <p:cNvSpPr/>
          <p:nvPr/>
        </p:nvSpPr>
        <p:spPr>
          <a:xfrm>
            <a:off x="3995936" y="4494599"/>
            <a:ext cx="5004048" cy="1815882"/>
          </a:xfrm>
          <a:prstGeom prst="rect">
            <a:avLst/>
          </a:prstGeom>
        </p:spPr>
        <p:txBody>
          <a:bodyPr wrap="square">
            <a:spAutoFit/>
          </a:bodyPr>
          <a:lstStyle/>
          <a:p>
            <a:pPr indent="-57150"/>
            <a:r>
              <a:rPr lang="en-CA" sz="1600" dirty="0">
                <a:solidFill>
                  <a:prstClr val="black"/>
                </a:solidFill>
                <a:latin typeface="Consolas" panose="020B0609020204030204" pitchFamily="49" charset="0"/>
                <a:cs typeface="Consolas" panose="020B0609020204030204" pitchFamily="49" charset="0"/>
              </a:rPr>
              <a:t>std::size_t </a:t>
            </a:r>
            <a:r>
              <a:rPr lang="en-CA" sz="1600" dirty="0" err="1">
                <a:solidFill>
                  <a:prstClr val="black"/>
                </a:solidFill>
                <a:latin typeface="Consolas" panose="020B0609020204030204" pitchFamily="49" charset="0"/>
                <a:cs typeface="Consolas" panose="020B0609020204030204" pitchFamily="49" charset="0"/>
              </a:rPr>
              <a:t>string_length</a:t>
            </a:r>
            <a:r>
              <a:rPr lang="en-CA" sz="1600" dirty="0">
                <a:solidFill>
                  <a:prstClr val="black"/>
                </a:solidFill>
                <a:latin typeface="Consolas" panose="020B0609020204030204" pitchFamily="49" charset="0"/>
                <a:cs typeface="Consolas" panose="020B0609020204030204" pitchFamily="49" charset="0"/>
              </a:rPr>
              <a:t>( </a:t>
            </a:r>
            <a:r>
              <a:rPr lang="en-CA" sz="1600" b="1" dirty="0">
                <a:solidFill>
                  <a:srgbClr val="FF0000"/>
                </a:solidFill>
                <a:latin typeface="Consolas" panose="020B0609020204030204" pitchFamily="49" charset="0"/>
                <a:cs typeface="Consolas" panose="020B0609020204030204" pitchFamily="49" charset="0"/>
              </a:rPr>
              <a:t>char </a:t>
            </a:r>
            <a:r>
              <a:rPr lang="en-CA" sz="1600" b="1" dirty="0" err="1" smtClean="0">
                <a:solidFill>
                  <a:srgbClr val="FF0000"/>
                </a:solidFill>
                <a:latin typeface="Consolas" panose="020B0609020204030204" pitchFamily="49" charset="0"/>
                <a:cs typeface="Consolas" panose="020B0609020204030204" pitchFamily="49" charset="0"/>
              </a:rPr>
              <a:t>s_str</a:t>
            </a:r>
            <a:r>
              <a:rPr lang="en-CA" sz="1600" b="1" dirty="0" smtClean="0">
                <a:solidFill>
                  <a:srgbClr val="FF0000"/>
                </a:solidFill>
                <a:latin typeface="Consolas" panose="020B0609020204030204" pitchFamily="49" charset="0"/>
                <a:cs typeface="Consolas" panose="020B0609020204030204" pitchFamily="49" charset="0"/>
              </a:rPr>
              <a:t>[]</a:t>
            </a:r>
            <a:r>
              <a:rPr lang="en-CA" sz="1600" dirty="0" smtClean="0">
                <a:solidFill>
                  <a:prstClr val="black"/>
                </a:solidFill>
                <a:latin typeface="Consolas" panose="020B0609020204030204" pitchFamily="49" charset="0"/>
                <a:cs typeface="Consolas" panose="020B0609020204030204" pitchFamily="49" charset="0"/>
              </a:rPr>
              <a:t> </a:t>
            </a:r>
            <a:r>
              <a:rPr lang="en-CA" sz="1600" dirty="0">
                <a:solidFill>
                  <a:prstClr val="black"/>
                </a:solidFill>
                <a:latin typeface="Consolas" panose="020B0609020204030204" pitchFamily="49" charset="0"/>
                <a:cs typeface="Consolas" panose="020B0609020204030204" pitchFamily="49" charset="0"/>
              </a:rPr>
              <a:t>) {</a:t>
            </a:r>
          </a:p>
          <a:p>
            <a:pPr indent="-57150"/>
            <a:r>
              <a:rPr lang="en-CA" sz="1600" dirty="0">
                <a:solidFill>
                  <a:prstClr val="black"/>
                </a:solidFill>
                <a:latin typeface="Consolas" panose="020B0609020204030204" pitchFamily="49" charset="0"/>
                <a:cs typeface="Consolas" panose="020B0609020204030204" pitchFamily="49" charset="0"/>
              </a:rPr>
              <a:t>    for ( std::size_t k{0}; true; ++k ) {</a:t>
            </a:r>
          </a:p>
          <a:p>
            <a:pPr indent="-57150"/>
            <a:r>
              <a:rPr lang="en-CA" sz="1600" dirty="0">
                <a:solidFill>
                  <a:prstClr val="black"/>
                </a:solidFill>
                <a:latin typeface="Consolas" panose="020B0609020204030204" pitchFamily="49" charset="0"/>
                <a:cs typeface="Consolas" panose="020B0609020204030204" pitchFamily="49" charset="0"/>
              </a:rPr>
              <a:t>        if ( </a:t>
            </a:r>
            <a:r>
              <a:rPr lang="en-CA" sz="1600" dirty="0" err="1">
                <a:solidFill>
                  <a:prstClr val="black"/>
                </a:solidFill>
                <a:latin typeface="Consolas" panose="020B0609020204030204" pitchFamily="49" charset="0"/>
                <a:cs typeface="Consolas" panose="020B0609020204030204" pitchFamily="49" charset="0"/>
              </a:rPr>
              <a:t>s_str</a:t>
            </a:r>
            <a:r>
              <a:rPr lang="en-CA" sz="1600" dirty="0">
                <a:solidFill>
                  <a:prstClr val="black"/>
                </a:solidFill>
                <a:latin typeface="Consolas" panose="020B0609020204030204" pitchFamily="49" charset="0"/>
                <a:cs typeface="Consolas" panose="020B0609020204030204" pitchFamily="49" charset="0"/>
              </a:rPr>
              <a:t>[k] == '\0' ) {</a:t>
            </a:r>
          </a:p>
          <a:p>
            <a:pPr indent="-57150"/>
            <a:r>
              <a:rPr lang="en-CA" sz="1600" dirty="0">
                <a:solidFill>
                  <a:prstClr val="black"/>
                </a:solidFill>
                <a:latin typeface="Consolas" panose="020B0609020204030204" pitchFamily="49" charset="0"/>
                <a:cs typeface="Consolas" panose="020B0609020204030204" pitchFamily="49" charset="0"/>
              </a:rPr>
              <a:t>            return k;</a:t>
            </a:r>
          </a:p>
          <a:p>
            <a:pPr indent="-57150"/>
            <a:r>
              <a:rPr lang="en-CA" sz="1600" dirty="0">
                <a:solidFill>
                  <a:prstClr val="black"/>
                </a:solidFill>
                <a:latin typeface="Consolas" panose="020B0609020204030204" pitchFamily="49" charset="0"/>
                <a:cs typeface="Consolas" panose="020B0609020204030204" pitchFamily="49" charset="0"/>
              </a:rPr>
              <a:t>        }</a:t>
            </a:r>
          </a:p>
          <a:p>
            <a:pPr indent="-57150"/>
            <a:r>
              <a:rPr lang="en-CA" sz="1600" dirty="0">
                <a:solidFill>
                  <a:prstClr val="black"/>
                </a:solidFill>
                <a:latin typeface="Consolas" panose="020B0609020204030204" pitchFamily="49" charset="0"/>
                <a:cs typeface="Consolas" panose="020B0609020204030204" pitchFamily="49" charset="0"/>
              </a:rPr>
              <a:t>    }</a:t>
            </a:r>
          </a:p>
          <a:p>
            <a:pPr indent="-57150"/>
            <a:r>
              <a:rPr lang="en-CA" sz="1600" dirty="0">
                <a:solidFill>
                  <a:prstClr val="black"/>
                </a:solidFill>
                <a:latin typeface="Consolas" panose="020B0609020204030204" pitchFamily="49" charset="0"/>
                <a:cs typeface="Consolas" panose="020B0609020204030204" pitchFamily="49" charset="0"/>
              </a:rPr>
              <a:t>}</a:t>
            </a:r>
          </a:p>
        </p:txBody>
      </p:sp>
      <p:sp>
        <p:nvSpPr>
          <p:cNvPr id="5" name="Rectangle 4"/>
          <p:cNvSpPr/>
          <p:nvPr/>
        </p:nvSpPr>
        <p:spPr>
          <a:xfrm>
            <a:off x="518346" y="2089696"/>
            <a:ext cx="817853" cy="369332"/>
          </a:xfrm>
          <a:prstGeom prst="rect">
            <a:avLst/>
          </a:prstGeom>
        </p:spPr>
        <p:txBody>
          <a:bodyPr wrap="none">
            <a:spAutoFit/>
          </a:bodyPr>
          <a:lstStyle/>
          <a:p>
            <a:pPr fontAlgn="auto">
              <a:spcBef>
                <a:spcPts val="0"/>
              </a:spcBef>
              <a:spcAft>
                <a:spcPts val="0"/>
              </a:spcAft>
              <a:defRPr/>
            </a:pPr>
            <a:r>
              <a:rPr lang="en-CA" dirty="0" err="1" smtClean="0">
                <a:solidFill>
                  <a:srgbClr val="FF0000"/>
                </a:solidFill>
                <a:latin typeface="Consolas" panose="020B0609020204030204" pitchFamily="49" charset="0"/>
                <a:cs typeface="Consolas" panose="020B0609020204030204" pitchFamily="49" charset="0"/>
              </a:rPr>
              <a:t>s_str</a:t>
            </a:r>
            <a:endParaRPr lang="en-CA" dirty="0">
              <a:solidFill>
                <a:srgbClr val="FF0000"/>
              </a:solidFill>
              <a:latin typeface="Consolas" panose="020B0609020204030204" pitchFamily="49" charset="0"/>
              <a:cs typeface="Consolas" panose="020B0609020204030204" pitchFamily="49" charset="0"/>
            </a:endParaRPr>
          </a:p>
        </p:txBody>
      </p:sp>
      <p:cxnSp>
        <p:nvCxnSpPr>
          <p:cNvPr id="6" name="Straight Arrow Connector 5"/>
          <p:cNvCxnSpPr/>
          <p:nvPr/>
        </p:nvCxnSpPr>
        <p:spPr>
          <a:xfrm>
            <a:off x="1283632" y="2267580"/>
            <a:ext cx="432048" cy="0"/>
          </a:xfrm>
          <a:prstGeom prst="straightConnector1">
            <a:avLst/>
          </a:prstGeom>
          <a:ln w="28575">
            <a:solidFill>
              <a:srgbClr val="FF474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2532745568"/>
              </p:ext>
            </p:extLst>
          </p:nvPr>
        </p:nvGraphicFramePr>
        <p:xfrm>
          <a:off x="1715680" y="1942828"/>
          <a:ext cx="4944552" cy="495300"/>
        </p:xfrm>
        <a:graphic>
          <a:graphicData uri="http://schemas.openxmlformats.org/drawingml/2006/table">
            <a:tbl>
              <a:tblPr firstRow="1" bandRow="1">
                <a:tableStyleId>{2D5ABB26-0587-4C30-8999-92F81FD0307C}</a:tableStyleId>
              </a:tblPr>
              <a:tblGrid>
                <a:gridCol w="412046">
                  <a:extLst>
                    <a:ext uri="{9D8B030D-6E8A-4147-A177-3AD203B41FA5}">
                      <a16:colId xmlns:a16="http://schemas.microsoft.com/office/drawing/2014/main" val="20000"/>
                    </a:ext>
                  </a:extLst>
                </a:gridCol>
                <a:gridCol w="412046">
                  <a:extLst>
                    <a:ext uri="{9D8B030D-6E8A-4147-A177-3AD203B41FA5}">
                      <a16:colId xmlns:a16="http://schemas.microsoft.com/office/drawing/2014/main" val="20001"/>
                    </a:ext>
                  </a:extLst>
                </a:gridCol>
                <a:gridCol w="412046">
                  <a:extLst>
                    <a:ext uri="{9D8B030D-6E8A-4147-A177-3AD203B41FA5}">
                      <a16:colId xmlns:a16="http://schemas.microsoft.com/office/drawing/2014/main" val="20002"/>
                    </a:ext>
                  </a:extLst>
                </a:gridCol>
                <a:gridCol w="412046">
                  <a:extLst>
                    <a:ext uri="{9D8B030D-6E8A-4147-A177-3AD203B41FA5}">
                      <a16:colId xmlns:a16="http://schemas.microsoft.com/office/drawing/2014/main" val="20003"/>
                    </a:ext>
                  </a:extLst>
                </a:gridCol>
                <a:gridCol w="412046">
                  <a:extLst>
                    <a:ext uri="{9D8B030D-6E8A-4147-A177-3AD203B41FA5}">
                      <a16:colId xmlns:a16="http://schemas.microsoft.com/office/drawing/2014/main" val="20004"/>
                    </a:ext>
                  </a:extLst>
                </a:gridCol>
                <a:gridCol w="412046">
                  <a:extLst>
                    <a:ext uri="{9D8B030D-6E8A-4147-A177-3AD203B41FA5}">
                      <a16:colId xmlns:a16="http://schemas.microsoft.com/office/drawing/2014/main" val="20005"/>
                    </a:ext>
                  </a:extLst>
                </a:gridCol>
                <a:gridCol w="412046">
                  <a:extLst>
                    <a:ext uri="{9D8B030D-6E8A-4147-A177-3AD203B41FA5}">
                      <a16:colId xmlns:a16="http://schemas.microsoft.com/office/drawing/2014/main" val="20006"/>
                    </a:ext>
                  </a:extLst>
                </a:gridCol>
                <a:gridCol w="412046">
                  <a:extLst>
                    <a:ext uri="{9D8B030D-6E8A-4147-A177-3AD203B41FA5}">
                      <a16:colId xmlns:a16="http://schemas.microsoft.com/office/drawing/2014/main" val="20007"/>
                    </a:ext>
                  </a:extLst>
                </a:gridCol>
                <a:gridCol w="412046">
                  <a:extLst>
                    <a:ext uri="{9D8B030D-6E8A-4147-A177-3AD203B41FA5}">
                      <a16:colId xmlns:a16="http://schemas.microsoft.com/office/drawing/2014/main" val="20008"/>
                    </a:ext>
                  </a:extLst>
                </a:gridCol>
                <a:gridCol w="412046">
                  <a:extLst>
                    <a:ext uri="{9D8B030D-6E8A-4147-A177-3AD203B41FA5}">
                      <a16:colId xmlns:a16="http://schemas.microsoft.com/office/drawing/2014/main" val="20009"/>
                    </a:ext>
                  </a:extLst>
                </a:gridCol>
                <a:gridCol w="412046">
                  <a:extLst>
                    <a:ext uri="{9D8B030D-6E8A-4147-A177-3AD203B41FA5}">
                      <a16:colId xmlns:a16="http://schemas.microsoft.com/office/drawing/2014/main" val="20010"/>
                    </a:ext>
                  </a:extLst>
                </a:gridCol>
                <a:gridCol w="412046">
                  <a:extLst>
                    <a:ext uri="{9D8B030D-6E8A-4147-A177-3AD203B41FA5}">
                      <a16:colId xmlns:a16="http://schemas.microsoft.com/office/drawing/2014/main" val="20011"/>
                    </a:ext>
                  </a:extLst>
                </a:gridCol>
              </a:tblGrid>
              <a:tr h="58673">
                <a:tc>
                  <a:txBody>
                    <a:bodyPr/>
                    <a:lstStyle/>
                    <a:p>
                      <a:r>
                        <a:rPr lang="en-CA" sz="1050" dirty="0" smtClean="0"/>
                        <a:t>0</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1</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2</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3</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4</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5</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6</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7</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8</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9</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10</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11</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600" b="1" dirty="0" smtClean="0">
                          <a:latin typeface="Consolas" panose="020B0609020204030204" pitchFamily="49" charset="0"/>
                          <a:cs typeface="Consolas" panose="020B0609020204030204" pitchFamily="49" charset="0"/>
                        </a:rPr>
                        <a:t>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latin typeface="Consolas" panose="020B0609020204030204" pitchFamily="49" charset="0"/>
                          <a:cs typeface="Consolas" panose="020B0609020204030204" pitchFamily="49" charset="0"/>
                        </a:rPr>
                        <a:t>C</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latin typeface="Consolas" panose="020B0609020204030204" pitchFamily="49" charset="0"/>
                          <a:cs typeface="Consolas" panose="020B0609020204030204" pitchFamily="49" charset="0"/>
                        </a:rPr>
                        <a:t>E</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t>␢</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latin typeface="Consolas" panose="020B0609020204030204" pitchFamily="49" charset="0"/>
                          <a:cs typeface="Consolas" panose="020B0609020204030204" pitchFamily="49" charset="0"/>
                        </a:rPr>
                        <a:t>1</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latin typeface="Consolas" panose="020B0609020204030204" pitchFamily="49" charset="0"/>
                          <a:cs typeface="Consolas" panose="020B0609020204030204" pitchFamily="49" charset="0"/>
                        </a:rPr>
                        <a:t>5</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latin typeface="Consolas" panose="020B0609020204030204" pitchFamily="49" charset="0"/>
                          <a:cs typeface="Consolas" panose="020B0609020204030204" pitchFamily="49" charset="0"/>
                        </a:rPr>
                        <a:t>0</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latin typeface="Consolas" panose="020B0609020204030204" pitchFamily="49" charset="0"/>
                          <a:cs typeface="Consolas" panose="020B0609020204030204" pitchFamily="49" charset="0"/>
                        </a:rPr>
                        <a:t>\0</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solidFill>
                            <a:schemeClr val="tx1">
                              <a:lumMod val="50000"/>
                              <a:lumOff val="50000"/>
                            </a:schemeClr>
                          </a:solidFill>
                          <a:latin typeface="Consolas" panose="020B0609020204030204" pitchFamily="49" charset="0"/>
                          <a:cs typeface="Consolas" panose="020B0609020204030204" pitchFamily="49" charset="0"/>
                        </a:rPr>
                        <a:t>?</a:t>
                      </a:r>
                      <a:endParaRPr lang="en-CA" sz="1600" b="1"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solidFill>
                            <a:schemeClr val="tx1">
                              <a:lumMod val="50000"/>
                              <a:lumOff val="50000"/>
                            </a:schemeClr>
                          </a:solidFill>
                          <a:latin typeface="Consolas" panose="020B0609020204030204" pitchFamily="49" charset="0"/>
                          <a:cs typeface="Consolas" panose="020B0609020204030204" pitchFamily="49" charset="0"/>
                        </a:rPr>
                        <a:t>?</a:t>
                      </a:r>
                      <a:endParaRPr lang="en-CA" sz="1600" b="1"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solidFill>
                            <a:schemeClr val="tx1">
                              <a:lumMod val="50000"/>
                              <a:lumOff val="50000"/>
                            </a:schemeClr>
                          </a:solidFill>
                          <a:latin typeface="Consolas" panose="020B0609020204030204" pitchFamily="49" charset="0"/>
                          <a:cs typeface="Consolas" panose="020B0609020204030204" pitchFamily="49" charset="0"/>
                        </a:rPr>
                        <a:t>?</a:t>
                      </a:r>
                      <a:endParaRPr lang="en-CA" sz="1600" b="1"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solidFill>
                            <a:schemeClr val="tx1">
                              <a:lumMod val="50000"/>
                              <a:lumOff val="50000"/>
                            </a:schemeClr>
                          </a:solidFill>
                          <a:latin typeface="Consolas" panose="020B0609020204030204" pitchFamily="49" charset="0"/>
                          <a:cs typeface="Consolas" panose="020B0609020204030204" pitchFamily="49" charset="0"/>
                        </a:rPr>
                        <a:t>?</a:t>
                      </a:r>
                      <a:endParaRPr lang="en-CA" sz="1600" b="1"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61251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String length</a:t>
            </a:r>
          </a:p>
        </p:txBody>
      </p:sp>
      <p:sp>
        <p:nvSpPr>
          <p:cNvPr id="3" name="Content Placeholder 2"/>
          <p:cNvSpPr>
            <a:spLocks noGrp="1"/>
          </p:cNvSpPr>
          <p:nvPr>
            <p:ph idx="1"/>
          </p:nvPr>
        </p:nvSpPr>
        <p:spPr/>
        <p:txBody>
          <a:bodyPr/>
          <a:lstStyle/>
          <a:p>
            <a:pPr lvl="0"/>
            <a:r>
              <a:rPr lang="en-CA" dirty="0" smtClean="0">
                <a:solidFill>
                  <a:prstClr val="black"/>
                </a:solidFill>
              </a:rPr>
              <a:t>We initialize </a:t>
            </a:r>
            <a:r>
              <a:rPr lang="en-CA" dirty="0" smtClean="0">
                <a:solidFill>
                  <a:prstClr val="black"/>
                </a:solidFill>
                <a:latin typeface="Consolas" panose="020B0609020204030204" pitchFamily="49" charset="0"/>
                <a:cs typeface="Consolas" panose="020B0609020204030204" pitchFamily="49" charset="0"/>
              </a:rPr>
              <a:t>k</a:t>
            </a:r>
            <a:r>
              <a:rPr lang="en-CA" dirty="0" smtClean="0">
                <a:solidFill>
                  <a:prstClr val="black"/>
                </a:solidFill>
              </a:rPr>
              <a:t> to zero and step through the array</a:t>
            </a:r>
            <a:endParaRPr lang="en-CA" dirty="0">
              <a:solidFill>
                <a:prstClr val="black"/>
              </a:solidFill>
              <a:latin typeface="Consolas" panose="020B0609020204030204" pitchFamily="49" charset="0"/>
              <a:cs typeface="Consolas" panose="020B0609020204030204" pitchFamily="49" charset="0"/>
            </a:endParaRPr>
          </a:p>
          <a:p>
            <a:endParaRPr lang="en-CA" sz="1500" dirty="0">
              <a:solidFill>
                <a:prstClr val="black"/>
              </a:solidFill>
              <a:latin typeface="Consolas" panose="020B0609020204030204" pitchFamily="49" charset="0"/>
              <a:cs typeface="Consolas" panose="020B0609020204030204" pitchFamily="49" charset="0"/>
            </a:endParaRPr>
          </a:p>
        </p:txBody>
      </p:sp>
      <p:sp>
        <p:nvSpPr>
          <p:cNvPr id="4" name="Rectangle 3"/>
          <p:cNvSpPr/>
          <p:nvPr/>
        </p:nvSpPr>
        <p:spPr>
          <a:xfrm>
            <a:off x="3995936" y="4494599"/>
            <a:ext cx="5004048" cy="1877437"/>
          </a:xfrm>
          <a:prstGeom prst="rect">
            <a:avLst/>
          </a:prstGeom>
        </p:spPr>
        <p:txBody>
          <a:bodyPr wrap="square">
            <a:spAutoFit/>
          </a:bodyPr>
          <a:lstStyle/>
          <a:p>
            <a:pPr indent="-57150"/>
            <a:r>
              <a:rPr lang="en-CA" sz="1600" dirty="0">
                <a:solidFill>
                  <a:prstClr val="black"/>
                </a:solidFill>
                <a:latin typeface="Consolas" panose="020B0609020204030204" pitchFamily="49" charset="0"/>
                <a:cs typeface="Consolas" panose="020B0609020204030204" pitchFamily="49" charset="0"/>
              </a:rPr>
              <a:t>std::size_t </a:t>
            </a:r>
            <a:r>
              <a:rPr lang="en-CA" sz="1600" dirty="0" err="1">
                <a:solidFill>
                  <a:prstClr val="black"/>
                </a:solidFill>
                <a:latin typeface="Consolas" panose="020B0609020204030204" pitchFamily="49" charset="0"/>
                <a:cs typeface="Consolas" panose="020B0609020204030204" pitchFamily="49" charset="0"/>
              </a:rPr>
              <a:t>string_length</a:t>
            </a:r>
            <a:r>
              <a:rPr lang="en-CA" sz="1600" dirty="0">
                <a:solidFill>
                  <a:prstClr val="black"/>
                </a:solidFill>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char *</a:t>
            </a:r>
            <a:r>
              <a:rPr lang="en-CA" sz="1600" dirty="0" err="1">
                <a:latin typeface="Consolas" panose="020B0609020204030204" pitchFamily="49" charset="0"/>
                <a:cs typeface="Consolas" panose="020B0609020204030204" pitchFamily="49" charset="0"/>
              </a:rPr>
              <a:t>s_str</a:t>
            </a:r>
            <a:r>
              <a:rPr lang="en-CA" sz="1600" dirty="0">
                <a:latin typeface="Consolas" panose="020B0609020204030204" pitchFamily="49" charset="0"/>
                <a:cs typeface="Consolas" panose="020B0609020204030204" pitchFamily="49" charset="0"/>
              </a:rPr>
              <a:t> </a:t>
            </a:r>
            <a:r>
              <a:rPr lang="en-CA" sz="1600" dirty="0">
                <a:solidFill>
                  <a:prstClr val="black"/>
                </a:solidFill>
                <a:latin typeface="Consolas" panose="020B0609020204030204" pitchFamily="49" charset="0"/>
                <a:cs typeface="Consolas" panose="020B0609020204030204" pitchFamily="49" charset="0"/>
              </a:rPr>
              <a:t>) {</a:t>
            </a:r>
          </a:p>
          <a:p>
            <a:pPr indent="-57150"/>
            <a:r>
              <a:rPr lang="en-CA" sz="1600" dirty="0">
                <a:solidFill>
                  <a:prstClr val="black"/>
                </a:solidFill>
                <a:latin typeface="Consolas" panose="020B0609020204030204" pitchFamily="49" charset="0"/>
                <a:cs typeface="Consolas" panose="020B0609020204030204" pitchFamily="49" charset="0"/>
              </a:rPr>
              <a:t>    </a:t>
            </a:r>
            <a:r>
              <a:rPr lang="en-CA" sz="1600" b="1" dirty="0">
                <a:solidFill>
                  <a:srgbClr val="FF0000"/>
                </a:solidFill>
                <a:latin typeface="Consolas" panose="020B0609020204030204" pitchFamily="49" charset="0"/>
                <a:cs typeface="Consolas" panose="020B0609020204030204" pitchFamily="49" charset="0"/>
              </a:rPr>
              <a:t>for ( std::size_t k{0}; true; ++k ) {</a:t>
            </a:r>
          </a:p>
          <a:p>
            <a:pPr indent="-57150"/>
            <a:r>
              <a:rPr lang="en-CA" sz="1600" dirty="0">
                <a:latin typeface="Consolas" panose="020B0609020204030204" pitchFamily="49" charset="0"/>
                <a:cs typeface="Consolas" panose="020B0609020204030204" pitchFamily="49" charset="0"/>
              </a:rPr>
              <a:t>        if ( </a:t>
            </a:r>
            <a:r>
              <a:rPr lang="en-CA" sz="1600" dirty="0" err="1">
                <a:latin typeface="Consolas" panose="020B0609020204030204" pitchFamily="49" charset="0"/>
                <a:cs typeface="Consolas" panose="020B0609020204030204" pitchFamily="49" charset="0"/>
              </a:rPr>
              <a:t>s_str</a:t>
            </a:r>
            <a:r>
              <a:rPr lang="en-CA" sz="1600" dirty="0">
                <a:latin typeface="Consolas" panose="020B0609020204030204" pitchFamily="49" charset="0"/>
                <a:cs typeface="Consolas" panose="020B0609020204030204" pitchFamily="49" charset="0"/>
              </a:rPr>
              <a:t>[k] == '\0' ) {</a:t>
            </a:r>
          </a:p>
          <a:p>
            <a:pPr indent="-57150"/>
            <a:r>
              <a:rPr lang="en-CA" sz="1600" dirty="0">
                <a:latin typeface="Consolas" panose="020B0609020204030204" pitchFamily="49" charset="0"/>
                <a:cs typeface="Consolas" panose="020B0609020204030204" pitchFamily="49" charset="0"/>
              </a:rPr>
              <a:t>            return k;</a:t>
            </a:r>
          </a:p>
          <a:p>
            <a:pPr indent="-57150"/>
            <a:r>
              <a:rPr lang="en-CA" sz="1600" dirty="0">
                <a:latin typeface="Consolas" panose="020B0609020204030204" pitchFamily="49" charset="0"/>
                <a:cs typeface="Consolas" panose="020B0609020204030204" pitchFamily="49" charset="0"/>
              </a:rPr>
              <a:t>        }</a:t>
            </a:r>
          </a:p>
          <a:p>
            <a:pPr indent="-57150"/>
            <a:r>
              <a:rPr lang="en-CA" sz="1600" b="1" dirty="0">
                <a:solidFill>
                  <a:srgbClr val="FF0000"/>
                </a:solidFill>
                <a:latin typeface="Consolas" panose="020B0609020204030204" pitchFamily="49" charset="0"/>
                <a:cs typeface="Consolas" panose="020B0609020204030204" pitchFamily="49" charset="0"/>
              </a:rPr>
              <a:t>    }</a:t>
            </a:r>
          </a:p>
          <a:p>
            <a:pPr indent="-57150"/>
            <a:r>
              <a:rPr lang="en-CA" sz="1600" dirty="0">
                <a:solidFill>
                  <a:prstClr val="black"/>
                </a:solidFill>
                <a:latin typeface="Consolas" panose="020B0609020204030204" pitchFamily="49" charset="0"/>
                <a:cs typeface="Consolas" panose="020B0609020204030204" pitchFamily="49" charset="0"/>
              </a:rPr>
              <a:t>}</a:t>
            </a:r>
          </a:p>
        </p:txBody>
      </p:sp>
      <p:sp>
        <p:nvSpPr>
          <p:cNvPr id="5" name="Rectangle 4"/>
          <p:cNvSpPr/>
          <p:nvPr/>
        </p:nvSpPr>
        <p:spPr>
          <a:xfrm>
            <a:off x="518346" y="2089696"/>
            <a:ext cx="817853" cy="369332"/>
          </a:xfrm>
          <a:prstGeom prst="rect">
            <a:avLst/>
          </a:prstGeom>
        </p:spPr>
        <p:txBody>
          <a:bodyPr wrap="none">
            <a:spAutoFit/>
          </a:bodyPr>
          <a:lstStyle/>
          <a:p>
            <a:pPr fontAlgn="auto">
              <a:spcBef>
                <a:spcPts val="0"/>
              </a:spcBef>
              <a:spcAft>
                <a:spcPts val="0"/>
              </a:spcAft>
              <a:defRPr/>
            </a:pPr>
            <a:r>
              <a:rPr lang="en-CA" dirty="0" err="1" smtClean="0">
                <a:latin typeface="Consolas" panose="020B0609020204030204" pitchFamily="49" charset="0"/>
                <a:cs typeface="Consolas" panose="020B0609020204030204" pitchFamily="49" charset="0"/>
              </a:rPr>
              <a:t>s_str</a:t>
            </a:r>
            <a:endParaRPr lang="en-CA" dirty="0">
              <a:latin typeface="Consolas" panose="020B0609020204030204" pitchFamily="49" charset="0"/>
              <a:cs typeface="Consolas" panose="020B0609020204030204" pitchFamily="49" charset="0"/>
            </a:endParaRPr>
          </a:p>
        </p:txBody>
      </p:sp>
      <p:cxnSp>
        <p:nvCxnSpPr>
          <p:cNvPr id="6" name="Straight Arrow Connector 5"/>
          <p:cNvCxnSpPr/>
          <p:nvPr/>
        </p:nvCxnSpPr>
        <p:spPr>
          <a:xfrm>
            <a:off x="1283632" y="2267580"/>
            <a:ext cx="43204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3384598825"/>
              </p:ext>
            </p:extLst>
          </p:nvPr>
        </p:nvGraphicFramePr>
        <p:xfrm>
          <a:off x="1715680" y="1942828"/>
          <a:ext cx="4944552" cy="495300"/>
        </p:xfrm>
        <a:graphic>
          <a:graphicData uri="http://schemas.openxmlformats.org/drawingml/2006/table">
            <a:tbl>
              <a:tblPr firstRow="1" bandRow="1">
                <a:tableStyleId>{2D5ABB26-0587-4C30-8999-92F81FD0307C}</a:tableStyleId>
              </a:tblPr>
              <a:tblGrid>
                <a:gridCol w="412046">
                  <a:extLst>
                    <a:ext uri="{9D8B030D-6E8A-4147-A177-3AD203B41FA5}">
                      <a16:colId xmlns:a16="http://schemas.microsoft.com/office/drawing/2014/main" val="20000"/>
                    </a:ext>
                  </a:extLst>
                </a:gridCol>
                <a:gridCol w="412046">
                  <a:extLst>
                    <a:ext uri="{9D8B030D-6E8A-4147-A177-3AD203B41FA5}">
                      <a16:colId xmlns:a16="http://schemas.microsoft.com/office/drawing/2014/main" val="20001"/>
                    </a:ext>
                  </a:extLst>
                </a:gridCol>
                <a:gridCol w="412046">
                  <a:extLst>
                    <a:ext uri="{9D8B030D-6E8A-4147-A177-3AD203B41FA5}">
                      <a16:colId xmlns:a16="http://schemas.microsoft.com/office/drawing/2014/main" val="20002"/>
                    </a:ext>
                  </a:extLst>
                </a:gridCol>
                <a:gridCol w="412046">
                  <a:extLst>
                    <a:ext uri="{9D8B030D-6E8A-4147-A177-3AD203B41FA5}">
                      <a16:colId xmlns:a16="http://schemas.microsoft.com/office/drawing/2014/main" val="20003"/>
                    </a:ext>
                  </a:extLst>
                </a:gridCol>
                <a:gridCol w="412046">
                  <a:extLst>
                    <a:ext uri="{9D8B030D-6E8A-4147-A177-3AD203B41FA5}">
                      <a16:colId xmlns:a16="http://schemas.microsoft.com/office/drawing/2014/main" val="20004"/>
                    </a:ext>
                  </a:extLst>
                </a:gridCol>
                <a:gridCol w="412046">
                  <a:extLst>
                    <a:ext uri="{9D8B030D-6E8A-4147-A177-3AD203B41FA5}">
                      <a16:colId xmlns:a16="http://schemas.microsoft.com/office/drawing/2014/main" val="20005"/>
                    </a:ext>
                  </a:extLst>
                </a:gridCol>
                <a:gridCol w="412046">
                  <a:extLst>
                    <a:ext uri="{9D8B030D-6E8A-4147-A177-3AD203B41FA5}">
                      <a16:colId xmlns:a16="http://schemas.microsoft.com/office/drawing/2014/main" val="20006"/>
                    </a:ext>
                  </a:extLst>
                </a:gridCol>
                <a:gridCol w="412046">
                  <a:extLst>
                    <a:ext uri="{9D8B030D-6E8A-4147-A177-3AD203B41FA5}">
                      <a16:colId xmlns:a16="http://schemas.microsoft.com/office/drawing/2014/main" val="20007"/>
                    </a:ext>
                  </a:extLst>
                </a:gridCol>
                <a:gridCol w="412046">
                  <a:extLst>
                    <a:ext uri="{9D8B030D-6E8A-4147-A177-3AD203B41FA5}">
                      <a16:colId xmlns:a16="http://schemas.microsoft.com/office/drawing/2014/main" val="20008"/>
                    </a:ext>
                  </a:extLst>
                </a:gridCol>
                <a:gridCol w="412046">
                  <a:extLst>
                    <a:ext uri="{9D8B030D-6E8A-4147-A177-3AD203B41FA5}">
                      <a16:colId xmlns:a16="http://schemas.microsoft.com/office/drawing/2014/main" val="20009"/>
                    </a:ext>
                  </a:extLst>
                </a:gridCol>
                <a:gridCol w="412046">
                  <a:extLst>
                    <a:ext uri="{9D8B030D-6E8A-4147-A177-3AD203B41FA5}">
                      <a16:colId xmlns:a16="http://schemas.microsoft.com/office/drawing/2014/main" val="20010"/>
                    </a:ext>
                  </a:extLst>
                </a:gridCol>
                <a:gridCol w="412046">
                  <a:extLst>
                    <a:ext uri="{9D8B030D-6E8A-4147-A177-3AD203B41FA5}">
                      <a16:colId xmlns:a16="http://schemas.microsoft.com/office/drawing/2014/main" val="20011"/>
                    </a:ext>
                  </a:extLst>
                </a:gridCol>
              </a:tblGrid>
              <a:tr h="58673">
                <a:tc>
                  <a:txBody>
                    <a:bodyPr/>
                    <a:lstStyle/>
                    <a:p>
                      <a:r>
                        <a:rPr lang="en-CA" sz="1050" dirty="0" smtClean="0"/>
                        <a:t>0</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1</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2</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3</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4</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5</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6</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7</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8</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9</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10</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11</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600" b="1" dirty="0" smtClean="0">
                          <a:latin typeface="Consolas" panose="020B0609020204030204" pitchFamily="49" charset="0"/>
                          <a:cs typeface="Consolas" panose="020B0609020204030204" pitchFamily="49" charset="0"/>
                        </a:rPr>
                        <a:t>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latin typeface="Consolas" panose="020B0609020204030204" pitchFamily="49" charset="0"/>
                          <a:cs typeface="Consolas" panose="020B0609020204030204" pitchFamily="49" charset="0"/>
                        </a:rPr>
                        <a:t>C</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latin typeface="Consolas" panose="020B0609020204030204" pitchFamily="49" charset="0"/>
                          <a:cs typeface="Consolas" panose="020B0609020204030204" pitchFamily="49" charset="0"/>
                        </a:rPr>
                        <a:t>E</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t>␢</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latin typeface="Consolas" panose="020B0609020204030204" pitchFamily="49" charset="0"/>
                          <a:cs typeface="Consolas" panose="020B0609020204030204" pitchFamily="49" charset="0"/>
                        </a:rPr>
                        <a:t>1</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latin typeface="Consolas" panose="020B0609020204030204" pitchFamily="49" charset="0"/>
                          <a:cs typeface="Consolas" panose="020B0609020204030204" pitchFamily="49" charset="0"/>
                        </a:rPr>
                        <a:t>5</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latin typeface="Consolas" panose="020B0609020204030204" pitchFamily="49" charset="0"/>
                          <a:cs typeface="Consolas" panose="020B0609020204030204" pitchFamily="49" charset="0"/>
                        </a:rPr>
                        <a:t>0</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latin typeface="Consolas" panose="020B0609020204030204" pitchFamily="49" charset="0"/>
                          <a:cs typeface="Consolas" panose="020B0609020204030204" pitchFamily="49" charset="0"/>
                        </a:rPr>
                        <a:t>\0</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solidFill>
                            <a:schemeClr val="tx1">
                              <a:lumMod val="50000"/>
                              <a:lumOff val="50000"/>
                            </a:schemeClr>
                          </a:solidFill>
                          <a:latin typeface="Consolas" panose="020B0609020204030204" pitchFamily="49" charset="0"/>
                          <a:cs typeface="Consolas" panose="020B0609020204030204" pitchFamily="49" charset="0"/>
                        </a:rPr>
                        <a:t>?</a:t>
                      </a:r>
                      <a:endParaRPr lang="en-CA" sz="1600" b="1"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solidFill>
                            <a:schemeClr val="tx1">
                              <a:lumMod val="50000"/>
                              <a:lumOff val="50000"/>
                            </a:schemeClr>
                          </a:solidFill>
                          <a:latin typeface="Consolas" panose="020B0609020204030204" pitchFamily="49" charset="0"/>
                          <a:cs typeface="Consolas" panose="020B0609020204030204" pitchFamily="49" charset="0"/>
                        </a:rPr>
                        <a:t>?</a:t>
                      </a:r>
                      <a:endParaRPr lang="en-CA" sz="1600" b="1"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solidFill>
                            <a:schemeClr val="tx1">
                              <a:lumMod val="50000"/>
                              <a:lumOff val="50000"/>
                            </a:schemeClr>
                          </a:solidFill>
                          <a:latin typeface="Consolas" panose="020B0609020204030204" pitchFamily="49" charset="0"/>
                          <a:cs typeface="Consolas" panose="020B0609020204030204" pitchFamily="49" charset="0"/>
                        </a:rPr>
                        <a:t>?</a:t>
                      </a:r>
                      <a:endParaRPr lang="en-CA" sz="1600" b="1"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solidFill>
                            <a:schemeClr val="tx1">
                              <a:lumMod val="50000"/>
                              <a:lumOff val="50000"/>
                            </a:schemeClr>
                          </a:solidFill>
                          <a:latin typeface="Consolas" panose="020B0609020204030204" pitchFamily="49" charset="0"/>
                          <a:cs typeface="Consolas" panose="020B0609020204030204" pitchFamily="49" charset="0"/>
                        </a:rPr>
                        <a:t>?</a:t>
                      </a:r>
                      <a:endParaRPr lang="en-CA" sz="1600" b="1"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ctangle 7"/>
          <p:cNvSpPr/>
          <p:nvPr/>
        </p:nvSpPr>
        <p:spPr>
          <a:xfrm>
            <a:off x="467544" y="3635732"/>
            <a:ext cx="817853" cy="369332"/>
          </a:xfrm>
          <a:prstGeom prst="rect">
            <a:avLst/>
          </a:prstGeom>
        </p:spPr>
        <p:txBody>
          <a:bodyPr wrap="none">
            <a:spAutoFit/>
          </a:bodyPr>
          <a:lstStyle/>
          <a:p>
            <a:pPr fontAlgn="auto">
              <a:spcBef>
                <a:spcPts val="0"/>
              </a:spcBef>
              <a:spcAft>
                <a:spcPts val="0"/>
              </a:spcAft>
              <a:defRPr/>
            </a:pPr>
            <a:r>
              <a:rPr lang="en-CA" dirty="0" smtClean="0">
                <a:solidFill>
                  <a:srgbClr val="FF0000"/>
                </a:solidFill>
                <a:latin typeface="Consolas" panose="020B0609020204030204" pitchFamily="49" charset="0"/>
                <a:cs typeface="Consolas" panose="020B0609020204030204" pitchFamily="49" charset="0"/>
              </a:rPr>
              <a:t>k:  0</a:t>
            </a:r>
          </a:p>
        </p:txBody>
      </p:sp>
    </p:spTree>
    <p:extLst>
      <p:ext uri="{BB962C8B-B14F-4D97-AF65-F5344CB8AC3E}">
        <p14:creationId xmlns:p14="http://schemas.microsoft.com/office/powerpoint/2010/main" val="2240499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String length</a:t>
            </a:r>
          </a:p>
        </p:txBody>
      </p:sp>
      <p:sp>
        <p:nvSpPr>
          <p:cNvPr id="3" name="Content Placeholder 2"/>
          <p:cNvSpPr>
            <a:spLocks noGrp="1"/>
          </p:cNvSpPr>
          <p:nvPr>
            <p:ph idx="1"/>
          </p:nvPr>
        </p:nvSpPr>
        <p:spPr/>
        <p:txBody>
          <a:bodyPr/>
          <a:lstStyle/>
          <a:p>
            <a:pPr lvl="0"/>
            <a:r>
              <a:rPr lang="en-CA" dirty="0" smtClean="0">
                <a:solidFill>
                  <a:prstClr val="black"/>
                </a:solidFill>
              </a:rPr>
              <a:t>When we get to the null character, we return:</a:t>
            </a:r>
            <a:endParaRPr lang="en-CA" dirty="0">
              <a:solidFill>
                <a:prstClr val="black"/>
              </a:solidFill>
              <a:latin typeface="Consolas" panose="020B0609020204030204" pitchFamily="49" charset="0"/>
              <a:cs typeface="Consolas" panose="020B0609020204030204" pitchFamily="49" charset="0"/>
            </a:endParaRPr>
          </a:p>
          <a:p>
            <a:endParaRPr lang="en-CA" sz="1500" dirty="0">
              <a:solidFill>
                <a:prstClr val="black"/>
              </a:solidFill>
              <a:latin typeface="Consolas" panose="020B0609020204030204" pitchFamily="49" charset="0"/>
              <a:cs typeface="Consolas" panose="020B0609020204030204" pitchFamily="49" charset="0"/>
            </a:endParaRPr>
          </a:p>
        </p:txBody>
      </p:sp>
      <p:sp>
        <p:nvSpPr>
          <p:cNvPr id="4" name="Rectangle 3"/>
          <p:cNvSpPr/>
          <p:nvPr/>
        </p:nvSpPr>
        <p:spPr>
          <a:xfrm>
            <a:off x="3995936" y="4494599"/>
            <a:ext cx="5004048" cy="1877437"/>
          </a:xfrm>
          <a:prstGeom prst="rect">
            <a:avLst/>
          </a:prstGeom>
        </p:spPr>
        <p:txBody>
          <a:bodyPr wrap="square">
            <a:spAutoFit/>
          </a:bodyPr>
          <a:lstStyle/>
          <a:p>
            <a:pPr indent="-57150"/>
            <a:r>
              <a:rPr lang="en-CA" sz="1600" dirty="0">
                <a:solidFill>
                  <a:prstClr val="black"/>
                </a:solidFill>
                <a:latin typeface="Consolas" panose="020B0609020204030204" pitchFamily="49" charset="0"/>
                <a:cs typeface="Consolas" panose="020B0609020204030204" pitchFamily="49" charset="0"/>
              </a:rPr>
              <a:t>std::size_t </a:t>
            </a:r>
            <a:r>
              <a:rPr lang="en-CA" sz="1600" dirty="0" err="1">
                <a:solidFill>
                  <a:prstClr val="black"/>
                </a:solidFill>
                <a:latin typeface="Consolas" panose="020B0609020204030204" pitchFamily="49" charset="0"/>
                <a:cs typeface="Consolas" panose="020B0609020204030204" pitchFamily="49" charset="0"/>
              </a:rPr>
              <a:t>string_length</a:t>
            </a:r>
            <a:r>
              <a:rPr lang="en-CA" sz="1600" dirty="0">
                <a:solidFill>
                  <a:prstClr val="black"/>
                </a:solidFill>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char *</a:t>
            </a:r>
            <a:r>
              <a:rPr lang="en-CA" sz="1600" dirty="0" err="1">
                <a:latin typeface="Consolas" panose="020B0609020204030204" pitchFamily="49" charset="0"/>
                <a:cs typeface="Consolas" panose="020B0609020204030204" pitchFamily="49" charset="0"/>
              </a:rPr>
              <a:t>s_str</a:t>
            </a:r>
            <a:r>
              <a:rPr lang="en-CA" sz="1600" dirty="0">
                <a:latin typeface="Consolas" panose="020B0609020204030204" pitchFamily="49" charset="0"/>
                <a:cs typeface="Consolas" panose="020B0609020204030204" pitchFamily="49" charset="0"/>
              </a:rPr>
              <a:t> </a:t>
            </a:r>
            <a:r>
              <a:rPr lang="en-CA" sz="1600" dirty="0">
                <a:solidFill>
                  <a:prstClr val="black"/>
                </a:solidFill>
                <a:latin typeface="Consolas" panose="020B0609020204030204" pitchFamily="49" charset="0"/>
                <a:cs typeface="Consolas" panose="020B0609020204030204" pitchFamily="49" charset="0"/>
              </a:rPr>
              <a:t>) {</a:t>
            </a:r>
          </a:p>
          <a:p>
            <a:pPr indent="-57150"/>
            <a:r>
              <a:rPr lang="en-CA" sz="1600" dirty="0">
                <a:solidFill>
                  <a:prstClr val="black"/>
                </a:solidFill>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for ( std::size_t k{0}; true; ++k ) {</a:t>
            </a:r>
          </a:p>
          <a:p>
            <a:pPr indent="-57150"/>
            <a:r>
              <a:rPr lang="en-CA" sz="1600" b="1" dirty="0">
                <a:solidFill>
                  <a:srgbClr val="FF0000"/>
                </a:solidFill>
                <a:latin typeface="Consolas" panose="020B0609020204030204" pitchFamily="49" charset="0"/>
                <a:cs typeface="Consolas" panose="020B0609020204030204" pitchFamily="49" charset="0"/>
              </a:rPr>
              <a:t>        if ( </a:t>
            </a:r>
            <a:r>
              <a:rPr lang="en-CA" sz="1600" b="1" dirty="0" err="1">
                <a:solidFill>
                  <a:srgbClr val="FF0000"/>
                </a:solidFill>
                <a:latin typeface="Consolas" panose="020B0609020204030204" pitchFamily="49" charset="0"/>
                <a:cs typeface="Consolas" panose="020B0609020204030204" pitchFamily="49" charset="0"/>
              </a:rPr>
              <a:t>s_str</a:t>
            </a:r>
            <a:r>
              <a:rPr lang="en-CA" sz="1600" b="1" dirty="0">
                <a:solidFill>
                  <a:srgbClr val="FF0000"/>
                </a:solidFill>
                <a:latin typeface="Consolas" panose="020B0609020204030204" pitchFamily="49" charset="0"/>
                <a:cs typeface="Consolas" panose="020B0609020204030204" pitchFamily="49" charset="0"/>
              </a:rPr>
              <a:t>[k] == '\0' ) {</a:t>
            </a:r>
          </a:p>
          <a:p>
            <a:pPr indent="-57150"/>
            <a:r>
              <a:rPr lang="en-CA" sz="1600" b="1" dirty="0">
                <a:solidFill>
                  <a:srgbClr val="FF0000"/>
                </a:solidFill>
                <a:latin typeface="Consolas" panose="020B0609020204030204" pitchFamily="49" charset="0"/>
                <a:cs typeface="Consolas" panose="020B0609020204030204" pitchFamily="49" charset="0"/>
              </a:rPr>
              <a:t>            return k;</a:t>
            </a:r>
          </a:p>
          <a:p>
            <a:pPr indent="-57150"/>
            <a:r>
              <a:rPr lang="en-CA" sz="1600" b="1" dirty="0">
                <a:solidFill>
                  <a:srgbClr val="FF0000"/>
                </a:solidFill>
                <a:latin typeface="Consolas" panose="020B0609020204030204" pitchFamily="49" charset="0"/>
                <a:cs typeface="Consolas" panose="020B0609020204030204" pitchFamily="49" charset="0"/>
              </a:rPr>
              <a:t>        }</a:t>
            </a:r>
          </a:p>
          <a:p>
            <a:pPr indent="-57150"/>
            <a:r>
              <a:rPr lang="en-CA" sz="1600" dirty="0">
                <a:latin typeface="Consolas" panose="020B0609020204030204" pitchFamily="49" charset="0"/>
                <a:cs typeface="Consolas" panose="020B0609020204030204" pitchFamily="49" charset="0"/>
              </a:rPr>
              <a:t>    }</a:t>
            </a:r>
          </a:p>
          <a:p>
            <a:pPr indent="-57150"/>
            <a:r>
              <a:rPr lang="en-CA" sz="1600" dirty="0">
                <a:solidFill>
                  <a:prstClr val="black"/>
                </a:solidFill>
                <a:latin typeface="Consolas" panose="020B0609020204030204" pitchFamily="49" charset="0"/>
                <a:cs typeface="Consolas" panose="020B0609020204030204" pitchFamily="49" charset="0"/>
              </a:rPr>
              <a:t>}</a:t>
            </a:r>
          </a:p>
        </p:txBody>
      </p:sp>
      <p:sp>
        <p:nvSpPr>
          <p:cNvPr id="5" name="Rectangle 4"/>
          <p:cNvSpPr/>
          <p:nvPr/>
        </p:nvSpPr>
        <p:spPr>
          <a:xfrm>
            <a:off x="518346" y="2089696"/>
            <a:ext cx="817853" cy="369332"/>
          </a:xfrm>
          <a:prstGeom prst="rect">
            <a:avLst/>
          </a:prstGeom>
        </p:spPr>
        <p:txBody>
          <a:bodyPr wrap="none">
            <a:spAutoFit/>
          </a:bodyPr>
          <a:lstStyle/>
          <a:p>
            <a:pPr fontAlgn="auto">
              <a:spcBef>
                <a:spcPts val="0"/>
              </a:spcBef>
              <a:spcAft>
                <a:spcPts val="0"/>
              </a:spcAft>
              <a:defRPr/>
            </a:pPr>
            <a:r>
              <a:rPr lang="en-CA" dirty="0" err="1" smtClean="0">
                <a:latin typeface="Consolas" panose="020B0609020204030204" pitchFamily="49" charset="0"/>
                <a:cs typeface="Consolas" panose="020B0609020204030204" pitchFamily="49" charset="0"/>
              </a:rPr>
              <a:t>s_str</a:t>
            </a:r>
            <a:endParaRPr lang="en-CA" dirty="0">
              <a:latin typeface="Consolas" panose="020B0609020204030204" pitchFamily="49" charset="0"/>
              <a:cs typeface="Consolas" panose="020B0609020204030204" pitchFamily="49" charset="0"/>
            </a:endParaRPr>
          </a:p>
        </p:txBody>
      </p:sp>
      <p:cxnSp>
        <p:nvCxnSpPr>
          <p:cNvPr id="6" name="Straight Arrow Connector 5"/>
          <p:cNvCxnSpPr/>
          <p:nvPr/>
        </p:nvCxnSpPr>
        <p:spPr>
          <a:xfrm>
            <a:off x="1283632" y="2267580"/>
            <a:ext cx="43204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490274579"/>
              </p:ext>
            </p:extLst>
          </p:nvPr>
        </p:nvGraphicFramePr>
        <p:xfrm>
          <a:off x="1715680" y="1942828"/>
          <a:ext cx="4944552" cy="495300"/>
        </p:xfrm>
        <a:graphic>
          <a:graphicData uri="http://schemas.openxmlformats.org/drawingml/2006/table">
            <a:tbl>
              <a:tblPr firstRow="1" bandRow="1">
                <a:tableStyleId>{2D5ABB26-0587-4C30-8999-92F81FD0307C}</a:tableStyleId>
              </a:tblPr>
              <a:tblGrid>
                <a:gridCol w="412046">
                  <a:extLst>
                    <a:ext uri="{9D8B030D-6E8A-4147-A177-3AD203B41FA5}">
                      <a16:colId xmlns:a16="http://schemas.microsoft.com/office/drawing/2014/main" val="20000"/>
                    </a:ext>
                  </a:extLst>
                </a:gridCol>
                <a:gridCol w="412046">
                  <a:extLst>
                    <a:ext uri="{9D8B030D-6E8A-4147-A177-3AD203B41FA5}">
                      <a16:colId xmlns:a16="http://schemas.microsoft.com/office/drawing/2014/main" val="20001"/>
                    </a:ext>
                  </a:extLst>
                </a:gridCol>
                <a:gridCol w="412046">
                  <a:extLst>
                    <a:ext uri="{9D8B030D-6E8A-4147-A177-3AD203B41FA5}">
                      <a16:colId xmlns:a16="http://schemas.microsoft.com/office/drawing/2014/main" val="20002"/>
                    </a:ext>
                  </a:extLst>
                </a:gridCol>
                <a:gridCol w="412046">
                  <a:extLst>
                    <a:ext uri="{9D8B030D-6E8A-4147-A177-3AD203B41FA5}">
                      <a16:colId xmlns:a16="http://schemas.microsoft.com/office/drawing/2014/main" val="20003"/>
                    </a:ext>
                  </a:extLst>
                </a:gridCol>
                <a:gridCol w="412046">
                  <a:extLst>
                    <a:ext uri="{9D8B030D-6E8A-4147-A177-3AD203B41FA5}">
                      <a16:colId xmlns:a16="http://schemas.microsoft.com/office/drawing/2014/main" val="20004"/>
                    </a:ext>
                  </a:extLst>
                </a:gridCol>
                <a:gridCol w="412046">
                  <a:extLst>
                    <a:ext uri="{9D8B030D-6E8A-4147-A177-3AD203B41FA5}">
                      <a16:colId xmlns:a16="http://schemas.microsoft.com/office/drawing/2014/main" val="20005"/>
                    </a:ext>
                  </a:extLst>
                </a:gridCol>
                <a:gridCol w="412046">
                  <a:extLst>
                    <a:ext uri="{9D8B030D-6E8A-4147-A177-3AD203B41FA5}">
                      <a16:colId xmlns:a16="http://schemas.microsoft.com/office/drawing/2014/main" val="20006"/>
                    </a:ext>
                  </a:extLst>
                </a:gridCol>
                <a:gridCol w="412046">
                  <a:extLst>
                    <a:ext uri="{9D8B030D-6E8A-4147-A177-3AD203B41FA5}">
                      <a16:colId xmlns:a16="http://schemas.microsoft.com/office/drawing/2014/main" val="20007"/>
                    </a:ext>
                  </a:extLst>
                </a:gridCol>
                <a:gridCol w="412046">
                  <a:extLst>
                    <a:ext uri="{9D8B030D-6E8A-4147-A177-3AD203B41FA5}">
                      <a16:colId xmlns:a16="http://schemas.microsoft.com/office/drawing/2014/main" val="20008"/>
                    </a:ext>
                  </a:extLst>
                </a:gridCol>
                <a:gridCol w="412046">
                  <a:extLst>
                    <a:ext uri="{9D8B030D-6E8A-4147-A177-3AD203B41FA5}">
                      <a16:colId xmlns:a16="http://schemas.microsoft.com/office/drawing/2014/main" val="20009"/>
                    </a:ext>
                  </a:extLst>
                </a:gridCol>
                <a:gridCol w="412046">
                  <a:extLst>
                    <a:ext uri="{9D8B030D-6E8A-4147-A177-3AD203B41FA5}">
                      <a16:colId xmlns:a16="http://schemas.microsoft.com/office/drawing/2014/main" val="20010"/>
                    </a:ext>
                  </a:extLst>
                </a:gridCol>
                <a:gridCol w="412046">
                  <a:extLst>
                    <a:ext uri="{9D8B030D-6E8A-4147-A177-3AD203B41FA5}">
                      <a16:colId xmlns:a16="http://schemas.microsoft.com/office/drawing/2014/main" val="20011"/>
                    </a:ext>
                  </a:extLst>
                </a:gridCol>
              </a:tblGrid>
              <a:tr h="58673">
                <a:tc>
                  <a:txBody>
                    <a:bodyPr/>
                    <a:lstStyle/>
                    <a:p>
                      <a:r>
                        <a:rPr lang="en-CA" sz="1050" dirty="0" smtClean="0"/>
                        <a:t>0</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1</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2</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3</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4</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5</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6</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7</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8</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9</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10</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11</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600" b="1" dirty="0" smtClean="0">
                          <a:latin typeface="Consolas" panose="020B0609020204030204" pitchFamily="49" charset="0"/>
                          <a:cs typeface="Consolas" panose="020B0609020204030204" pitchFamily="49" charset="0"/>
                        </a:rPr>
                        <a:t>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latin typeface="Consolas" panose="020B0609020204030204" pitchFamily="49" charset="0"/>
                          <a:cs typeface="Consolas" panose="020B0609020204030204" pitchFamily="49" charset="0"/>
                        </a:rPr>
                        <a:t>C</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latin typeface="Consolas" panose="020B0609020204030204" pitchFamily="49" charset="0"/>
                          <a:cs typeface="Consolas" panose="020B0609020204030204" pitchFamily="49" charset="0"/>
                        </a:rPr>
                        <a:t>E</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600" b="1" dirty="0" smtClean="0"/>
                        <a:t>␢</a:t>
                      </a:r>
                      <a:endParaRPr lang="en-CA" sz="1600" b="1" dirty="0" smtClean="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latin typeface="Consolas" panose="020B0609020204030204" pitchFamily="49" charset="0"/>
                          <a:cs typeface="Consolas" panose="020B0609020204030204" pitchFamily="49" charset="0"/>
                        </a:rPr>
                        <a:t>1</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latin typeface="Consolas" panose="020B0609020204030204" pitchFamily="49" charset="0"/>
                          <a:cs typeface="Consolas" panose="020B0609020204030204" pitchFamily="49" charset="0"/>
                        </a:rPr>
                        <a:t>5</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latin typeface="Consolas" panose="020B0609020204030204" pitchFamily="49" charset="0"/>
                          <a:cs typeface="Consolas" panose="020B0609020204030204" pitchFamily="49" charset="0"/>
                        </a:rPr>
                        <a:t>0</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latin typeface="Consolas" panose="020B0609020204030204" pitchFamily="49" charset="0"/>
                          <a:cs typeface="Consolas" panose="020B0609020204030204" pitchFamily="49" charset="0"/>
                        </a:rPr>
                        <a:t>\0</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solidFill>
                            <a:schemeClr val="tx1">
                              <a:lumMod val="50000"/>
                              <a:lumOff val="50000"/>
                            </a:schemeClr>
                          </a:solidFill>
                          <a:latin typeface="Consolas" panose="020B0609020204030204" pitchFamily="49" charset="0"/>
                          <a:cs typeface="Consolas" panose="020B0609020204030204" pitchFamily="49" charset="0"/>
                        </a:rPr>
                        <a:t>?</a:t>
                      </a:r>
                      <a:endParaRPr lang="en-CA" sz="1600" b="1"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solidFill>
                            <a:schemeClr val="tx1">
                              <a:lumMod val="50000"/>
                              <a:lumOff val="50000"/>
                            </a:schemeClr>
                          </a:solidFill>
                          <a:latin typeface="Consolas" panose="020B0609020204030204" pitchFamily="49" charset="0"/>
                          <a:cs typeface="Consolas" panose="020B0609020204030204" pitchFamily="49" charset="0"/>
                        </a:rPr>
                        <a:t>?</a:t>
                      </a:r>
                      <a:endParaRPr lang="en-CA" sz="1600" b="1"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solidFill>
                            <a:schemeClr val="tx1">
                              <a:lumMod val="50000"/>
                              <a:lumOff val="50000"/>
                            </a:schemeClr>
                          </a:solidFill>
                          <a:latin typeface="Consolas" panose="020B0609020204030204" pitchFamily="49" charset="0"/>
                          <a:cs typeface="Consolas" panose="020B0609020204030204" pitchFamily="49" charset="0"/>
                        </a:rPr>
                        <a:t>?</a:t>
                      </a:r>
                      <a:endParaRPr lang="en-CA" sz="1600" b="1"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solidFill>
                            <a:schemeClr val="tx1">
                              <a:lumMod val="50000"/>
                              <a:lumOff val="50000"/>
                            </a:schemeClr>
                          </a:solidFill>
                          <a:latin typeface="Consolas" panose="020B0609020204030204" pitchFamily="49" charset="0"/>
                          <a:cs typeface="Consolas" panose="020B0609020204030204" pitchFamily="49" charset="0"/>
                        </a:rPr>
                        <a:t>?</a:t>
                      </a:r>
                      <a:endParaRPr lang="en-CA" sz="1600" b="1"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ctangle 7"/>
          <p:cNvSpPr/>
          <p:nvPr/>
        </p:nvSpPr>
        <p:spPr>
          <a:xfrm>
            <a:off x="467544" y="3635732"/>
            <a:ext cx="817853" cy="369332"/>
          </a:xfrm>
          <a:prstGeom prst="rect">
            <a:avLst/>
          </a:prstGeom>
        </p:spPr>
        <p:txBody>
          <a:bodyPr wrap="none">
            <a:spAutoFit/>
          </a:bodyPr>
          <a:lstStyle/>
          <a:p>
            <a:pPr fontAlgn="auto">
              <a:spcBef>
                <a:spcPts val="0"/>
              </a:spcBef>
              <a:spcAft>
                <a:spcPts val="0"/>
              </a:spcAft>
              <a:defRPr/>
            </a:pPr>
            <a:r>
              <a:rPr lang="en-CA" dirty="0" smtClean="0">
                <a:latin typeface="Consolas" panose="020B0609020204030204" pitchFamily="49" charset="0"/>
                <a:cs typeface="Consolas" panose="020B0609020204030204" pitchFamily="49" charset="0"/>
              </a:rPr>
              <a:t>k:  7</a:t>
            </a:r>
          </a:p>
        </p:txBody>
      </p:sp>
    </p:spTree>
    <p:extLst>
      <p:ext uri="{BB962C8B-B14F-4D97-AF65-F5344CB8AC3E}">
        <p14:creationId xmlns:p14="http://schemas.microsoft.com/office/powerpoint/2010/main" val="1132014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String length</a:t>
            </a:r>
          </a:p>
        </p:txBody>
      </p:sp>
      <p:sp>
        <p:nvSpPr>
          <p:cNvPr id="3" name="Content Placeholder 2"/>
          <p:cNvSpPr>
            <a:spLocks noGrp="1"/>
          </p:cNvSpPr>
          <p:nvPr>
            <p:ph idx="1"/>
          </p:nvPr>
        </p:nvSpPr>
        <p:spPr/>
        <p:txBody>
          <a:bodyPr/>
          <a:lstStyle/>
          <a:p>
            <a:pPr lvl="0"/>
            <a:r>
              <a:rPr lang="en-CA" dirty="0" smtClean="0">
                <a:solidFill>
                  <a:prstClr val="black"/>
                </a:solidFill>
              </a:rPr>
              <a:t>Question: What happens if you forget to include a null character?</a:t>
            </a:r>
          </a:p>
          <a:p>
            <a:pPr lvl="0"/>
            <a:endParaRPr lang="en-CA" dirty="0">
              <a:solidFill>
                <a:prstClr val="black"/>
              </a:solidFill>
              <a:latin typeface="Consolas" panose="020B0609020204030204" pitchFamily="49" charset="0"/>
              <a:cs typeface="Consolas" panose="020B0609020204030204" pitchFamily="49" charset="0"/>
            </a:endParaRPr>
          </a:p>
          <a:p>
            <a:pPr lvl="0"/>
            <a:endParaRPr lang="en-CA" dirty="0" smtClean="0">
              <a:solidFill>
                <a:prstClr val="black"/>
              </a:solidFill>
              <a:latin typeface="Consolas" panose="020B0609020204030204" pitchFamily="49" charset="0"/>
              <a:cs typeface="Consolas" panose="020B0609020204030204" pitchFamily="49" charset="0"/>
            </a:endParaRPr>
          </a:p>
          <a:p>
            <a:pPr lvl="1"/>
            <a:r>
              <a:rPr lang="en-CA" dirty="0" smtClean="0">
                <a:solidFill>
                  <a:prstClr val="black"/>
                </a:solidFill>
                <a:cs typeface="Consolas" panose="020B0609020204030204" pitchFamily="49" charset="0"/>
              </a:rPr>
              <a:t>It will continue until it finds a </a:t>
            </a:r>
            <a:r>
              <a:rPr lang="en-CA" dirty="0" smtClean="0">
                <a:solidFill>
                  <a:prstClr val="black"/>
                </a:solidFill>
                <a:latin typeface="Consolas" panose="020B0609020204030204" pitchFamily="49" charset="0"/>
                <a:cs typeface="Consolas" panose="020B0609020204030204" pitchFamily="49" charset="0"/>
              </a:rPr>
              <a:t>'\0'</a:t>
            </a:r>
            <a:r>
              <a:rPr lang="en-CA" dirty="0" smtClean="0">
                <a:solidFill>
                  <a:prstClr val="black"/>
                </a:solidFill>
                <a:cs typeface="Consolas" panose="020B0609020204030204" pitchFamily="49" charset="0"/>
              </a:rPr>
              <a:t> (</a:t>
            </a:r>
            <a:r>
              <a:rPr lang="en-CA" dirty="0" smtClean="0">
                <a:solidFill>
                  <a:prstClr val="black"/>
                </a:solidFill>
                <a:latin typeface="Consolas" panose="020B0609020204030204" pitchFamily="49" charset="0"/>
                <a:cs typeface="Consolas" panose="020B0609020204030204" pitchFamily="49" charset="0"/>
              </a:rPr>
              <a:t>0x00</a:t>
            </a:r>
            <a:r>
              <a:rPr lang="en-CA" dirty="0" smtClean="0">
                <a:solidFill>
                  <a:prstClr val="black"/>
                </a:solidFill>
                <a:cs typeface="Consolas" panose="020B0609020204030204" pitchFamily="49" charset="0"/>
              </a:rPr>
              <a:t>) or it causes a segmentation fault</a:t>
            </a:r>
            <a:endParaRPr lang="en-CA" dirty="0">
              <a:solidFill>
                <a:prstClr val="black"/>
              </a:solidFill>
              <a:cs typeface="Consolas" panose="020B0609020204030204" pitchFamily="49" charset="0"/>
            </a:endParaRPr>
          </a:p>
        </p:txBody>
      </p:sp>
      <p:sp>
        <p:nvSpPr>
          <p:cNvPr id="4" name="Rectangle 3"/>
          <p:cNvSpPr/>
          <p:nvPr/>
        </p:nvSpPr>
        <p:spPr>
          <a:xfrm>
            <a:off x="3995936" y="4494599"/>
            <a:ext cx="5004048" cy="1877437"/>
          </a:xfrm>
          <a:prstGeom prst="rect">
            <a:avLst/>
          </a:prstGeom>
        </p:spPr>
        <p:txBody>
          <a:bodyPr wrap="square">
            <a:spAutoFit/>
          </a:bodyPr>
          <a:lstStyle/>
          <a:p>
            <a:pPr indent="-57150"/>
            <a:r>
              <a:rPr lang="en-CA" sz="1600" dirty="0">
                <a:solidFill>
                  <a:prstClr val="black"/>
                </a:solidFill>
                <a:latin typeface="Consolas" panose="020B0609020204030204" pitchFamily="49" charset="0"/>
                <a:cs typeface="Consolas" panose="020B0609020204030204" pitchFamily="49" charset="0"/>
              </a:rPr>
              <a:t>std::size_t </a:t>
            </a:r>
            <a:r>
              <a:rPr lang="en-CA" sz="1600" dirty="0" err="1">
                <a:solidFill>
                  <a:prstClr val="black"/>
                </a:solidFill>
                <a:latin typeface="Consolas" panose="020B0609020204030204" pitchFamily="49" charset="0"/>
                <a:cs typeface="Consolas" panose="020B0609020204030204" pitchFamily="49" charset="0"/>
              </a:rPr>
              <a:t>string_length</a:t>
            </a:r>
            <a:r>
              <a:rPr lang="en-CA" sz="1600" dirty="0">
                <a:solidFill>
                  <a:prstClr val="black"/>
                </a:solidFill>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char *</a:t>
            </a:r>
            <a:r>
              <a:rPr lang="en-CA" sz="1600" dirty="0" err="1">
                <a:latin typeface="Consolas" panose="020B0609020204030204" pitchFamily="49" charset="0"/>
                <a:cs typeface="Consolas" panose="020B0609020204030204" pitchFamily="49" charset="0"/>
              </a:rPr>
              <a:t>s_str</a:t>
            </a:r>
            <a:r>
              <a:rPr lang="en-CA" sz="1600" dirty="0">
                <a:latin typeface="Consolas" panose="020B0609020204030204" pitchFamily="49" charset="0"/>
                <a:cs typeface="Consolas" panose="020B0609020204030204" pitchFamily="49" charset="0"/>
              </a:rPr>
              <a:t> </a:t>
            </a:r>
            <a:r>
              <a:rPr lang="en-CA" sz="1600" dirty="0">
                <a:solidFill>
                  <a:prstClr val="black"/>
                </a:solidFill>
                <a:latin typeface="Consolas" panose="020B0609020204030204" pitchFamily="49" charset="0"/>
                <a:cs typeface="Consolas" panose="020B0609020204030204" pitchFamily="49" charset="0"/>
              </a:rPr>
              <a:t>) {</a:t>
            </a:r>
          </a:p>
          <a:p>
            <a:pPr indent="-57150"/>
            <a:r>
              <a:rPr lang="en-CA" sz="1600" dirty="0">
                <a:solidFill>
                  <a:prstClr val="black"/>
                </a:solidFill>
                <a:latin typeface="Consolas" panose="020B0609020204030204" pitchFamily="49" charset="0"/>
                <a:cs typeface="Consolas" panose="020B0609020204030204" pitchFamily="49" charset="0"/>
              </a:rPr>
              <a:t>    for ( std::size_t k{0}; true; ++k ) {</a:t>
            </a:r>
          </a:p>
          <a:p>
            <a:pPr indent="-57150"/>
            <a:r>
              <a:rPr lang="en-CA" sz="1600" dirty="0">
                <a:solidFill>
                  <a:prstClr val="black"/>
                </a:solidFill>
                <a:latin typeface="Consolas" panose="020B0609020204030204" pitchFamily="49" charset="0"/>
                <a:cs typeface="Consolas" panose="020B0609020204030204" pitchFamily="49" charset="0"/>
              </a:rPr>
              <a:t>        if ( </a:t>
            </a:r>
            <a:r>
              <a:rPr lang="en-CA" sz="1600" dirty="0" err="1">
                <a:solidFill>
                  <a:prstClr val="black"/>
                </a:solidFill>
                <a:latin typeface="Consolas" panose="020B0609020204030204" pitchFamily="49" charset="0"/>
                <a:cs typeface="Consolas" panose="020B0609020204030204" pitchFamily="49" charset="0"/>
              </a:rPr>
              <a:t>s_str</a:t>
            </a:r>
            <a:r>
              <a:rPr lang="en-CA" sz="1600" dirty="0">
                <a:solidFill>
                  <a:prstClr val="black"/>
                </a:solidFill>
                <a:latin typeface="Consolas" panose="020B0609020204030204" pitchFamily="49" charset="0"/>
                <a:cs typeface="Consolas" panose="020B0609020204030204" pitchFamily="49" charset="0"/>
              </a:rPr>
              <a:t>[k] == '\0' ) {</a:t>
            </a:r>
          </a:p>
          <a:p>
            <a:pPr indent="-57150"/>
            <a:r>
              <a:rPr lang="en-CA" sz="1600" dirty="0">
                <a:solidFill>
                  <a:prstClr val="black"/>
                </a:solidFill>
                <a:latin typeface="Consolas" panose="020B0609020204030204" pitchFamily="49" charset="0"/>
                <a:cs typeface="Consolas" panose="020B0609020204030204" pitchFamily="49" charset="0"/>
              </a:rPr>
              <a:t>            return k;</a:t>
            </a:r>
          </a:p>
          <a:p>
            <a:pPr indent="-57150"/>
            <a:r>
              <a:rPr lang="en-CA" sz="1600" dirty="0">
                <a:solidFill>
                  <a:prstClr val="black"/>
                </a:solidFill>
                <a:latin typeface="Consolas" panose="020B0609020204030204" pitchFamily="49" charset="0"/>
                <a:cs typeface="Consolas" panose="020B0609020204030204" pitchFamily="49" charset="0"/>
              </a:rPr>
              <a:t>        }</a:t>
            </a:r>
          </a:p>
          <a:p>
            <a:pPr indent="-57150"/>
            <a:r>
              <a:rPr lang="en-CA" sz="1600" dirty="0">
                <a:solidFill>
                  <a:prstClr val="black"/>
                </a:solidFill>
                <a:latin typeface="Consolas" panose="020B0609020204030204" pitchFamily="49" charset="0"/>
                <a:cs typeface="Consolas" panose="020B0609020204030204" pitchFamily="49" charset="0"/>
              </a:rPr>
              <a:t>    }</a:t>
            </a:r>
          </a:p>
          <a:p>
            <a:pPr indent="-57150"/>
            <a:r>
              <a:rPr lang="en-CA" sz="1600" dirty="0">
                <a:solidFill>
                  <a:prstClr val="black"/>
                </a:solidFill>
                <a:latin typeface="Consolas" panose="020B0609020204030204" pitchFamily="49" charset="0"/>
                <a:cs typeface="Consolas" panose="020B0609020204030204" pitchFamily="49" charset="0"/>
              </a:rPr>
              <a:t>}</a:t>
            </a:r>
          </a:p>
        </p:txBody>
      </p:sp>
      <p:sp>
        <p:nvSpPr>
          <p:cNvPr id="5" name="Rectangle 4"/>
          <p:cNvSpPr/>
          <p:nvPr/>
        </p:nvSpPr>
        <p:spPr>
          <a:xfrm>
            <a:off x="518346" y="2089696"/>
            <a:ext cx="817853" cy="369332"/>
          </a:xfrm>
          <a:prstGeom prst="rect">
            <a:avLst/>
          </a:prstGeom>
        </p:spPr>
        <p:txBody>
          <a:bodyPr wrap="none">
            <a:spAutoFit/>
          </a:bodyPr>
          <a:lstStyle/>
          <a:p>
            <a:pPr fontAlgn="auto">
              <a:spcBef>
                <a:spcPts val="0"/>
              </a:spcBef>
              <a:spcAft>
                <a:spcPts val="0"/>
              </a:spcAft>
              <a:defRPr/>
            </a:pPr>
            <a:r>
              <a:rPr lang="en-CA" dirty="0" err="1" smtClean="0">
                <a:latin typeface="Consolas" panose="020B0609020204030204" pitchFamily="49" charset="0"/>
                <a:cs typeface="Consolas" panose="020B0609020204030204" pitchFamily="49" charset="0"/>
              </a:rPr>
              <a:t>s_str</a:t>
            </a:r>
            <a:endParaRPr lang="en-CA" dirty="0">
              <a:latin typeface="Consolas" panose="020B0609020204030204" pitchFamily="49" charset="0"/>
              <a:cs typeface="Consolas" panose="020B0609020204030204" pitchFamily="49" charset="0"/>
            </a:endParaRPr>
          </a:p>
        </p:txBody>
      </p:sp>
      <p:cxnSp>
        <p:nvCxnSpPr>
          <p:cNvPr id="6" name="Straight Arrow Connector 5"/>
          <p:cNvCxnSpPr/>
          <p:nvPr/>
        </p:nvCxnSpPr>
        <p:spPr>
          <a:xfrm>
            <a:off x="1283632" y="2267580"/>
            <a:ext cx="43204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1361064553"/>
              </p:ext>
            </p:extLst>
          </p:nvPr>
        </p:nvGraphicFramePr>
        <p:xfrm>
          <a:off x="1715680" y="1942828"/>
          <a:ext cx="4944552" cy="495300"/>
        </p:xfrm>
        <a:graphic>
          <a:graphicData uri="http://schemas.openxmlformats.org/drawingml/2006/table">
            <a:tbl>
              <a:tblPr firstRow="1" bandRow="1">
                <a:tableStyleId>{2D5ABB26-0587-4C30-8999-92F81FD0307C}</a:tableStyleId>
              </a:tblPr>
              <a:tblGrid>
                <a:gridCol w="412046">
                  <a:extLst>
                    <a:ext uri="{9D8B030D-6E8A-4147-A177-3AD203B41FA5}">
                      <a16:colId xmlns:a16="http://schemas.microsoft.com/office/drawing/2014/main" val="20000"/>
                    </a:ext>
                  </a:extLst>
                </a:gridCol>
                <a:gridCol w="412046">
                  <a:extLst>
                    <a:ext uri="{9D8B030D-6E8A-4147-A177-3AD203B41FA5}">
                      <a16:colId xmlns:a16="http://schemas.microsoft.com/office/drawing/2014/main" val="20001"/>
                    </a:ext>
                  </a:extLst>
                </a:gridCol>
                <a:gridCol w="412046">
                  <a:extLst>
                    <a:ext uri="{9D8B030D-6E8A-4147-A177-3AD203B41FA5}">
                      <a16:colId xmlns:a16="http://schemas.microsoft.com/office/drawing/2014/main" val="20002"/>
                    </a:ext>
                  </a:extLst>
                </a:gridCol>
                <a:gridCol w="412046">
                  <a:extLst>
                    <a:ext uri="{9D8B030D-6E8A-4147-A177-3AD203B41FA5}">
                      <a16:colId xmlns:a16="http://schemas.microsoft.com/office/drawing/2014/main" val="20003"/>
                    </a:ext>
                  </a:extLst>
                </a:gridCol>
                <a:gridCol w="412046">
                  <a:extLst>
                    <a:ext uri="{9D8B030D-6E8A-4147-A177-3AD203B41FA5}">
                      <a16:colId xmlns:a16="http://schemas.microsoft.com/office/drawing/2014/main" val="20004"/>
                    </a:ext>
                  </a:extLst>
                </a:gridCol>
                <a:gridCol w="412046">
                  <a:extLst>
                    <a:ext uri="{9D8B030D-6E8A-4147-A177-3AD203B41FA5}">
                      <a16:colId xmlns:a16="http://schemas.microsoft.com/office/drawing/2014/main" val="20005"/>
                    </a:ext>
                  </a:extLst>
                </a:gridCol>
                <a:gridCol w="412046">
                  <a:extLst>
                    <a:ext uri="{9D8B030D-6E8A-4147-A177-3AD203B41FA5}">
                      <a16:colId xmlns:a16="http://schemas.microsoft.com/office/drawing/2014/main" val="20006"/>
                    </a:ext>
                  </a:extLst>
                </a:gridCol>
                <a:gridCol w="412046">
                  <a:extLst>
                    <a:ext uri="{9D8B030D-6E8A-4147-A177-3AD203B41FA5}">
                      <a16:colId xmlns:a16="http://schemas.microsoft.com/office/drawing/2014/main" val="20007"/>
                    </a:ext>
                  </a:extLst>
                </a:gridCol>
                <a:gridCol w="412046">
                  <a:extLst>
                    <a:ext uri="{9D8B030D-6E8A-4147-A177-3AD203B41FA5}">
                      <a16:colId xmlns:a16="http://schemas.microsoft.com/office/drawing/2014/main" val="20008"/>
                    </a:ext>
                  </a:extLst>
                </a:gridCol>
                <a:gridCol w="412046">
                  <a:extLst>
                    <a:ext uri="{9D8B030D-6E8A-4147-A177-3AD203B41FA5}">
                      <a16:colId xmlns:a16="http://schemas.microsoft.com/office/drawing/2014/main" val="20009"/>
                    </a:ext>
                  </a:extLst>
                </a:gridCol>
                <a:gridCol w="412046">
                  <a:extLst>
                    <a:ext uri="{9D8B030D-6E8A-4147-A177-3AD203B41FA5}">
                      <a16:colId xmlns:a16="http://schemas.microsoft.com/office/drawing/2014/main" val="20010"/>
                    </a:ext>
                  </a:extLst>
                </a:gridCol>
                <a:gridCol w="412046">
                  <a:extLst>
                    <a:ext uri="{9D8B030D-6E8A-4147-A177-3AD203B41FA5}">
                      <a16:colId xmlns:a16="http://schemas.microsoft.com/office/drawing/2014/main" val="20011"/>
                    </a:ext>
                  </a:extLst>
                </a:gridCol>
              </a:tblGrid>
              <a:tr h="58673">
                <a:tc>
                  <a:txBody>
                    <a:bodyPr/>
                    <a:lstStyle/>
                    <a:p>
                      <a:r>
                        <a:rPr lang="en-CA" sz="1050" dirty="0" smtClean="0"/>
                        <a:t>0</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1</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2</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3</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4</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5</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6</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7</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8</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9</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10</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tc>
                  <a:txBody>
                    <a:bodyPr/>
                    <a:lstStyle/>
                    <a:p>
                      <a:r>
                        <a:rPr lang="en-CA" sz="1050" dirty="0" smtClean="0"/>
                        <a:t>11</a:t>
                      </a:r>
                      <a:endParaRPr lang="en-CA" sz="1050" dirty="0"/>
                    </a:p>
                  </a:txBody>
                  <a:tcPr marL="0" marR="0" marT="0" marB="0">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600" b="1" dirty="0" smtClean="0">
                          <a:latin typeface="Consolas" panose="020B0609020204030204" pitchFamily="49" charset="0"/>
                          <a:cs typeface="Consolas" panose="020B0609020204030204" pitchFamily="49" charset="0"/>
                        </a:rPr>
                        <a:t>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latin typeface="Consolas" panose="020B0609020204030204" pitchFamily="49" charset="0"/>
                          <a:cs typeface="Consolas" panose="020B0609020204030204" pitchFamily="49" charset="0"/>
                        </a:rPr>
                        <a:t>C</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latin typeface="Consolas" panose="020B0609020204030204" pitchFamily="49" charset="0"/>
                          <a:cs typeface="Consolas" panose="020B0609020204030204" pitchFamily="49" charset="0"/>
                        </a:rPr>
                        <a:t>E</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t>␢</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latin typeface="Consolas" panose="020B0609020204030204" pitchFamily="49" charset="0"/>
                          <a:cs typeface="Consolas" panose="020B0609020204030204" pitchFamily="49" charset="0"/>
                        </a:rPr>
                        <a:t>1</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latin typeface="Consolas" panose="020B0609020204030204" pitchFamily="49" charset="0"/>
                          <a:cs typeface="Consolas" panose="020B0609020204030204" pitchFamily="49" charset="0"/>
                        </a:rPr>
                        <a:t>5</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latin typeface="Consolas" panose="020B0609020204030204" pitchFamily="49" charset="0"/>
                          <a:cs typeface="Consolas" panose="020B0609020204030204" pitchFamily="49" charset="0"/>
                        </a:rPr>
                        <a:t>0</a:t>
                      </a:r>
                      <a:endParaRPr lang="en-CA" sz="1600" b="1" dirty="0">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solidFill>
                            <a:schemeClr val="tx1">
                              <a:lumMod val="50000"/>
                              <a:lumOff val="50000"/>
                            </a:schemeClr>
                          </a:solidFill>
                          <a:latin typeface="Consolas" panose="020B0609020204030204" pitchFamily="49" charset="0"/>
                          <a:cs typeface="Consolas" panose="020B0609020204030204" pitchFamily="49" charset="0"/>
                        </a:rPr>
                        <a:t>?</a:t>
                      </a:r>
                      <a:endParaRPr lang="en-CA" sz="1600" b="1"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solidFill>
                            <a:schemeClr val="tx1">
                              <a:lumMod val="50000"/>
                              <a:lumOff val="50000"/>
                            </a:schemeClr>
                          </a:solidFill>
                          <a:latin typeface="Consolas" panose="020B0609020204030204" pitchFamily="49" charset="0"/>
                          <a:cs typeface="Consolas" panose="020B0609020204030204" pitchFamily="49" charset="0"/>
                        </a:rPr>
                        <a:t>?</a:t>
                      </a:r>
                      <a:endParaRPr lang="en-CA" sz="1600" b="1"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solidFill>
                            <a:schemeClr val="tx1">
                              <a:lumMod val="50000"/>
                              <a:lumOff val="50000"/>
                            </a:schemeClr>
                          </a:solidFill>
                          <a:latin typeface="Consolas" panose="020B0609020204030204" pitchFamily="49" charset="0"/>
                          <a:cs typeface="Consolas" panose="020B0609020204030204" pitchFamily="49" charset="0"/>
                        </a:rPr>
                        <a:t>?</a:t>
                      </a:r>
                      <a:endParaRPr lang="en-CA" sz="1600" b="1"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solidFill>
                            <a:schemeClr val="tx1">
                              <a:lumMod val="50000"/>
                              <a:lumOff val="50000"/>
                            </a:schemeClr>
                          </a:solidFill>
                          <a:latin typeface="Consolas" panose="020B0609020204030204" pitchFamily="49" charset="0"/>
                          <a:cs typeface="Consolas" panose="020B0609020204030204" pitchFamily="49" charset="0"/>
                        </a:rPr>
                        <a:t>?</a:t>
                      </a:r>
                      <a:endParaRPr lang="en-CA" sz="1600" b="1"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sz="1600" b="1" dirty="0" smtClean="0">
                          <a:solidFill>
                            <a:schemeClr val="tx1">
                              <a:lumMod val="50000"/>
                              <a:lumOff val="50000"/>
                            </a:schemeClr>
                          </a:solidFill>
                          <a:latin typeface="Consolas" panose="020B0609020204030204" pitchFamily="49" charset="0"/>
                          <a:cs typeface="Consolas" panose="020B0609020204030204" pitchFamily="49" charset="0"/>
                        </a:rPr>
                        <a:t>?</a:t>
                      </a:r>
                      <a:endParaRPr lang="en-CA" sz="1600" b="1"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62337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81403</TotalTime>
  <Words>1429</Words>
  <Application>Microsoft Office PowerPoint</Application>
  <PresentationFormat>On-screen Show (4:3)</PresentationFormat>
  <Paragraphs>319</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ＭＳ Ｐゴシック</vt:lpstr>
      <vt:lpstr>Arial</vt:lpstr>
      <vt:lpstr>Calibri</vt:lpstr>
      <vt:lpstr>Consolas</vt:lpstr>
      <vt:lpstr>Constantia</vt:lpstr>
      <vt:lpstr>Georgia</vt:lpstr>
      <vt:lpstr>Times New Roman</vt:lpstr>
      <vt:lpstr>Custom Design</vt:lpstr>
      <vt:lpstr>Character arrays C-style strings</vt:lpstr>
      <vt:lpstr>Outline</vt:lpstr>
      <vt:lpstr>Strings</vt:lpstr>
      <vt:lpstr>String length</vt:lpstr>
      <vt:lpstr>String length</vt:lpstr>
      <vt:lpstr>String length</vt:lpstr>
      <vt:lpstr>String length</vt:lpstr>
      <vt:lpstr>String length</vt:lpstr>
      <vt:lpstr>String length</vt:lpstr>
      <vt:lpstr>Printing of strings</vt:lpstr>
      <vt:lpstr>Operations on strings</vt:lpstr>
      <vt:lpstr>Distances between strings</vt:lpstr>
      <vt:lpstr>Distances between strings</vt:lpstr>
      <vt:lpstr>Distances between strings</vt:lpstr>
      <vt:lpstr>Distances between strings</vt:lpstr>
      <vt:lpstr>Strings in other alphabets</vt:lpstr>
      <vt:lpstr>Strings in other alphabets</vt:lpstr>
      <vt:lpstr>Strings in nature</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1391</cp:revision>
  <dcterms:created xsi:type="dcterms:W3CDTF">2009-09-11T23:00:44Z</dcterms:created>
  <dcterms:modified xsi:type="dcterms:W3CDTF">2019-10-24T19:59:41Z</dcterms:modified>
</cp:coreProperties>
</file>